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7" r:id="rId6"/>
    <p:sldId id="268" r:id="rId7"/>
    <p:sldId id="269" r:id="rId8"/>
    <p:sldId id="270" r:id="rId9"/>
    <p:sldId id="271" r:id="rId10"/>
    <p:sldId id="260" r:id="rId11"/>
    <p:sldId id="262" r:id="rId12"/>
    <p:sldId id="265" r:id="rId13"/>
    <p:sldId id="266" r:id="rId14"/>
    <p:sldId id="263" r:id="rId15"/>
    <p:sldId id="273" r:id="rId16"/>
    <p:sldId id="264" r:id="rId17"/>
    <p:sldId id="274" r:id="rId18"/>
    <p:sldId id="272" r:id="rId19"/>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470" autoAdjust="0"/>
  </p:normalViewPr>
  <p:slideViewPr>
    <p:cSldViewPr>
      <p:cViewPr varScale="1">
        <p:scale>
          <a:sx n="98" d="100"/>
          <a:sy n="98" d="100"/>
        </p:scale>
        <p:origin x="-200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7" d="100"/>
          <a:sy n="97" d="100"/>
        </p:scale>
        <p:origin x="-3678" y="-90"/>
      </p:cViewPr>
      <p:guideLst>
        <p:guide orient="horz" pos="3127"/>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Raw</a:t>
            </a:r>
            <a:r>
              <a:rPr lang="en-GB" baseline="0"/>
              <a:t> Aesthetic Scores</a:t>
            </a:r>
            <a:endParaRPr lang="en-GB"/>
          </a:p>
        </c:rich>
      </c:tx>
      <c:layout>
        <c:manualLayout>
          <c:xMode val="edge"/>
          <c:yMode val="edge"/>
          <c:x val="0.67235145641413996"/>
          <c:y val="4.1072300946774561E-2"/>
        </c:manualLayout>
      </c:layout>
      <c:overlay val="1"/>
    </c:title>
    <c:autoTitleDeleted val="0"/>
    <c:plotArea>
      <c:layout>
        <c:manualLayout>
          <c:layoutTarget val="inner"/>
          <c:xMode val="edge"/>
          <c:yMode val="edge"/>
          <c:x val="5.0254006078187592E-2"/>
          <c:y val="3.1972698877003228E-2"/>
          <c:w val="0.91904423953584746"/>
          <c:h val="0.89588431035753358"/>
        </c:manualLayout>
      </c:layout>
      <c:lineChart>
        <c:grouping val="standard"/>
        <c:varyColors val="0"/>
        <c:ser>
          <c:idx val="0"/>
          <c:order val="0"/>
          <c:tx>
            <c:strRef>
              <c:f>'External Summary Charts'!$C$45</c:f>
              <c:strCache>
                <c:ptCount val="1"/>
                <c:pt idx="0">
                  <c:v>hc</c:v>
                </c:pt>
              </c:strCache>
            </c:strRef>
          </c:tx>
          <c:cat>
            <c:strRef>
              <c:f>'External Summary Charts'!$D$44:$L$44</c:f>
              <c:strCache>
                <c:ptCount val="9"/>
                <c:pt idx="0">
                  <c:v>L8RD</c:v>
                </c:pt>
                <c:pt idx="1">
                  <c:v>510</c:v>
                </c:pt>
                <c:pt idx="2">
                  <c:v>520</c:v>
                </c:pt>
                <c:pt idx="3">
                  <c:v>530</c:v>
                </c:pt>
                <c:pt idx="4">
                  <c:v>540</c:v>
                </c:pt>
                <c:pt idx="5">
                  <c:v>550</c:v>
                </c:pt>
                <c:pt idx="6">
                  <c:v>560</c:v>
                </c:pt>
                <c:pt idx="7">
                  <c:v>570</c:v>
                </c:pt>
                <c:pt idx="8">
                  <c:v>580</c:v>
                </c:pt>
              </c:strCache>
            </c:strRef>
          </c:cat>
          <c:val>
            <c:numRef>
              <c:f>'External Summary Charts'!$D$45:$L$45</c:f>
              <c:numCache>
                <c:formatCode>General</c:formatCode>
                <c:ptCount val="9"/>
                <c:pt idx="0">
                  <c:v>6</c:v>
                </c:pt>
                <c:pt idx="1">
                  <c:v>7</c:v>
                </c:pt>
                <c:pt idx="2">
                  <c:v>5</c:v>
                </c:pt>
                <c:pt idx="3">
                  <c:v>4</c:v>
                </c:pt>
                <c:pt idx="4">
                  <c:v>4</c:v>
                </c:pt>
                <c:pt idx="5">
                  <c:v>7</c:v>
                </c:pt>
                <c:pt idx="6">
                  <c:v>4</c:v>
                </c:pt>
                <c:pt idx="7">
                  <c:v>3</c:v>
                </c:pt>
                <c:pt idx="8">
                  <c:v>3</c:v>
                </c:pt>
              </c:numCache>
            </c:numRef>
          </c:val>
          <c:smooth val="0"/>
        </c:ser>
        <c:ser>
          <c:idx val="1"/>
          <c:order val="1"/>
          <c:tx>
            <c:strRef>
              <c:f>'External Summary Charts'!$C$46</c:f>
              <c:strCache>
                <c:ptCount val="1"/>
                <c:pt idx="0">
                  <c:v>ac</c:v>
                </c:pt>
              </c:strCache>
            </c:strRef>
          </c:tx>
          <c:cat>
            <c:strRef>
              <c:f>'External Summary Charts'!$D$44:$L$44</c:f>
              <c:strCache>
                <c:ptCount val="9"/>
                <c:pt idx="0">
                  <c:v>L8RD</c:v>
                </c:pt>
                <c:pt idx="1">
                  <c:v>510</c:v>
                </c:pt>
                <c:pt idx="2">
                  <c:v>520</c:v>
                </c:pt>
                <c:pt idx="3">
                  <c:v>530</c:v>
                </c:pt>
                <c:pt idx="4">
                  <c:v>540</c:v>
                </c:pt>
                <c:pt idx="5">
                  <c:v>550</c:v>
                </c:pt>
                <c:pt idx="6">
                  <c:v>560</c:v>
                </c:pt>
                <c:pt idx="7">
                  <c:v>570</c:v>
                </c:pt>
                <c:pt idx="8">
                  <c:v>580</c:v>
                </c:pt>
              </c:strCache>
            </c:strRef>
          </c:cat>
          <c:val>
            <c:numRef>
              <c:f>'External Summary Charts'!$D$46:$L$46</c:f>
              <c:numCache>
                <c:formatCode>General</c:formatCode>
                <c:ptCount val="9"/>
                <c:pt idx="0">
                  <c:v>4</c:v>
                </c:pt>
                <c:pt idx="1">
                  <c:v>8</c:v>
                </c:pt>
                <c:pt idx="2">
                  <c:v>4</c:v>
                </c:pt>
                <c:pt idx="3">
                  <c:v>6</c:v>
                </c:pt>
                <c:pt idx="4">
                  <c:v>7</c:v>
                </c:pt>
                <c:pt idx="5">
                  <c:v>6</c:v>
                </c:pt>
                <c:pt idx="6">
                  <c:v>5</c:v>
                </c:pt>
                <c:pt idx="7">
                  <c:v>3</c:v>
                </c:pt>
                <c:pt idx="8">
                  <c:v>3</c:v>
                </c:pt>
              </c:numCache>
            </c:numRef>
          </c:val>
          <c:smooth val="0"/>
        </c:ser>
        <c:ser>
          <c:idx val="2"/>
          <c:order val="2"/>
          <c:tx>
            <c:strRef>
              <c:f>'External Summary Charts'!$C$47</c:f>
              <c:strCache>
                <c:ptCount val="1"/>
                <c:pt idx="0">
                  <c:v>snh</c:v>
                </c:pt>
              </c:strCache>
            </c:strRef>
          </c:tx>
          <c:cat>
            <c:strRef>
              <c:f>'External Summary Charts'!$D$44:$L$44</c:f>
              <c:strCache>
                <c:ptCount val="9"/>
                <c:pt idx="0">
                  <c:v>L8RD</c:v>
                </c:pt>
                <c:pt idx="1">
                  <c:v>510</c:v>
                </c:pt>
                <c:pt idx="2">
                  <c:v>520</c:v>
                </c:pt>
                <c:pt idx="3">
                  <c:v>530</c:v>
                </c:pt>
                <c:pt idx="4">
                  <c:v>540</c:v>
                </c:pt>
                <c:pt idx="5">
                  <c:v>550</c:v>
                </c:pt>
                <c:pt idx="6">
                  <c:v>560</c:v>
                </c:pt>
                <c:pt idx="7">
                  <c:v>570</c:v>
                </c:pt>
                <c:pt idx="8">
                  <c:v>580</c:v>
                </c:pt>
              </c:strCache>
            </c:strRef>
          </c:cat>
          <c:val>
            <c:numRef>
              <c:f>'External Summary Charts'!$D$47:$L$47</c:f>
              <c:numCache>
                <c:formatCode>General</c:formatCode>
                <c:ptCount val="9"/>
                <c:pt idx="0">
                  <c:v>3</c:v>
                </c:pt>
                <c:pt idx="1">
                  <c:v>9</c:v>
                </c:pt>
                <c:pt idx="2">
                  <c:v>6</c:v>
                </c:pt>
                <c:pt idx="3">
                  <c:v>6</c:v>
                </c:pt>
                <c:pt idx="4">
                  <c:v>5</c:v>
                </c:pt>
                <c:pt idx="5">
                  <c:v>8</c:v>
                </c:pt>
                <c:pt idx="6">
                  <c:v>4</c:v>
                </c:pt>
                <c:pt idx="7">
                  <c:v>2</c:v>
                </c:pt>
                <c:pt idx="8">
                  <c:v>1</c:v>
                </c:pt>
              </c:numCache>
            </c:numRef>
          </c:val>
          <c:smooth val="0"/>
        </c:ser>
        <c:ser>
          <c:idx val="3"/>
          <c:order val="3"/>
          <c:tx>
            <c:strRef>
              <c:f>'External Summary Charts'!$C$48</c:f>
              <c:strCache>
                <c:ptCount val="1"/>
                <c:pt idx="0">
                  <c:v>sg</c:v>
                </c:pt>
              </c:strCache>
            </c:strRef>
          </c:tx>
          <c:cat>
            <c:strRef>
              <c:f>'External Summary Charts'!$D$44:$L$44</c:f>
              <c:strCache>
                <c:ptCount val="9"/>
                <c:pt idx="0">
                  <c:v>L8RD</c:v>
                </c:pt>
                <c:pt idx="1">
                  <c:v>510</c:v>
                </c:pt>
                <c:pt idx="2">
                  <c:v>520</c:v>
                </c:pt>
                <c:pt idx="3">
                  <c:v>530</c:v>
                </c:pt>
                <c:pt idx="4">
                  <c:v>540</c:v>
                </c:pt>
                <c:pt idx="5">
                  <c:v>550</c:v>
                </c:pt>
                <c:pt idx="6">
                  <c:v>560</c:v>
                </c:pt>
                <c:pt idx="7">
                  <c:v>570</c:v>
                </c:pt>
                <c:pt idx="8">
                  <c:v>580</c:v>
                </c:pt>
              </c:strCache>
            </c:strRef>
          </c:cat>
          <c:val>
            <c:numRef>
              <c:f>'External Summary Charts'!$D$48:$L$48</c:f>
              <c:numCache>
                <c:formatCode>General</c:formatCode>
                <c:ptCount val="9"/>
                <c:pt idx="0">
                  <c:v>9</c:v>
                </c:pt>
                <c:pt idx="1">
                  <c:v>9</c:v>
                </c:pt>
                <c:pt idx="2">
                  <c:v>7</c:v>
                </c:pt>
                <c:pt idx="3">
                  <c:v>1</c:v>
                </c:pt>
                <c:pt idx="4">
                  <c:v>2</c:v>
                </c:pt>
                <c:pt idx="5">
                  <c:v>8</c:v>
                </c:pt>
                <c:pt idx="6">
                  <c:v>1</c:v>
                </c:pt>
                <c:pt idx="7">
                  <c:v>3</c:v>
                </c:pt>
                <c:pt idx="8">
                  <c:v>1</c:v>
                </c:pt>
              </c:numCache>
            </c:numRef>
          </c:val>
          <c:smooth val="0"/>
        </c:ser>
        <c:ser>
          <c:idx val="4"/>
          <c:order val="4"/>
          <c:tx>
            <c:strRef>
              <c:f>'External Summary Charts'!$C$49</c:f>
              <c:strCache>
                <c:ptCount val="1"/>
                <c:pt idx="0">
                  <c:v>hes</c:v>
                </c:pt>
              </c:strCache>
            </c:strRef>
          </c:tx>
          <c:cat>
            <c:strRef>
              <c:f>'External Summary Charts'!$D$44:$L$44</c:f>
              <c:strCache>
                <c:ptCount val="9"/>
                <c:pt idx="0">
                  <c:v>L8RD</c:v>
                </c:pt>
                <c:pt idx="1">
                  <c:v>510</c:v>
                </c:pt>
                <c:pt idx="2">
                  <c:v>520</c:v>
                </c:pt>
                <c:pt idx="3">
                  <c:v>530</c:v>
                </c:pt>
                <c:pt idx="4">
                  <c:v>540</c:v>
                </c:pt>
                <c:pt idx="5">
                  <c:v>550</c:v>
                </c:pt>
                <c:pt idx="6">
                  <c:v>560</c:v>
                </c:pt>
                <c:pt idx="7">
                  <c:v>570</c:v>
                </c:pt>
                <c:pt idx="8">
                  <c:v>580</c:v>
                </c:pt>
              </c:strCache>
            </c:strRef>
          </c:cat>
          <c:val>
            <c:numRef>
              <c:f>'External Summary Charts'!$D$49:$L$49</c:f>
              <c:numCache>
                <c:formatCode>General</c:formatCode>
                <c:ptCount val="9"/>
                <c:pt idx="0">
                  <c:v>7</c:v>
                </c:pt>
                <c:pt idx="1">
                  <c:v>9</c:v>
                </c:pt>
                <c:pt idx="2">
                  <c:v>7</c:v>
                </c:pt>
                <c:pt idx="3">
                  <c:v>4</c:v>
                </c:pt>
                <c:pt idx="4">
                  <c:v>8</c:v>
                </c:pt>
                <c:pt idx="5">
                  <c:v>5</c:v>
                </c:pt>
                <c:pt idx="6">
                  <c:v>8</c:v>
                </c:pt>
                <c:pt idx="7">
                  <c:v>5</c:v>
                </c:pt>
                <c:pt idx="8">
                  <c:v>6</c:v>
                </c:pt>
              </c:numCache>
            </c:numRef>
          </c:val>
          <c:smooth val="0"/>
        </c:ser>
        <c:ser>
          <c:idx val="5"/>
          <c:order val="5"/>
          <c:tx>
            <c:strRef>
              <c:f>'External Summary Charts'!$C$50</c:f>
              <c:strCache>
                <c:ptCount val="1"/>
                <c:pt idx="0">
                  <c:v>abc</c:v>
                </c:pt>
              </c:strCache>
            </c:strRef>
          </c:tx>
          <c:cat>
            <c:strRef>
              <c:f>'External Summary Charts'!$D$44:$L$44</c:f>
              <c:strCache>
                <c:ptCount val="9"/>
                <c:pt idx="0">
                  <c:v>L8RD</c:v>
                </c:pt>
                <c:pt idx="1">
                  <c:v>510</c:v>
                </c:pt>
                <c:pt idx="2">
                  <c:v>520</c:v>
                </c:pt>
                <c:pt idx="3">
                  <c:v>530</c:v>
                </c:pt>
                <c:pt idx="4">
                  <c:v>540</c:v>
                </c:pt>
                <c:pt idx="5">
                  <c:v>550</c:v>
                </c:pt>
                <c:pt idx="6">
                  <c:v>560</c:v>
                </c:pt>
                <c:pt idx="7">
                  <c:v>570</c:v>
                </c:pt>
                <c:pt idx="8">
                  <c:v>580</c:v>
                </c:pt>
              </c:strCache>
            </c:strRef>
          </c:cat>
          <c:val>
            <c:numRef>
              <c:f>'External Summary Charts'!$D$50:$L$50</c:f>
              <c:numCache>
                <c:formatCode>General</c:formatCode>
                <c:ptCount val="9"/>
                <c:pt idx="0">
                  <c:v>2</c:v>
                </c:pt>
                <c:pt idx="1">
                  <c:v>8</c:v>
                </c:pt>
                <c:pt idx="2">
                  <c:v>5</c:v>
                </c:pt>
                <c:pt idx="3">
                  <c:v>3</c:v>
                </c:pt>
                <c:pt idx="4">
                  <c:v>1</c:v>
                </c:pt>
                <c:pt idx="5">
                  <c:v>5</c:v>
                </c:pt>
                <c:pt idx="6">
                  <c:v>1</c:v>
                </c:pt>
                <c:pt idx="7">
                  <c:v>2</c:v>
                </c:pt>
                <c:pt idx="8">
                  <c:v>1</c:v>
                </c:pt>
              </c:numCache>
            </c:numRef>
          </c:val>
          <c:smooth val="0"/>
        </c:ser>
        <c:dLbls>
          <c:showLegendKey val="0"/>
          <c:showVal val="0"/>
          <c:showCatName val="0"/>
          <c:showSerName val="0"/>
          <c:showPercent val="0"/>
          <c:showBubbleSize val="0"/>
        </c:dLbls>
        <c:marker val="1"/>
        <c:smooth val="0"/>
        <c:axId val="7457792"/>
        <c:axId val="11797248"/>
      </c:lineChart>
      <c:catAx>
        <c:axId val="7457792"/>
        <c:scaling>
          <c:orientation val="minMax"/>
        </c:scaling>
        <c:delete val="0"/>
        <c:axPos val="b"/>
        <c:majorTickMark val="out"/>
        <c:minorTickMark val="none"/>
        <c:tickLblPos val="nextTo"/>
        <c:crossAx val="11797248"/>
        <c:crosses val="autoZero"/>
        <c:auto val="1"/>
        <c:lblAlgn val="ctr"/>
        <c:lblOffset val="100"/>
        <c:noMultiLvlLbl val="0"/>
      </c:catAx>
      <c:valAx>
        <c:axId val="11797248"/>
        <c:scaling>
          <c:orientation val="minMax"/>
        </c:scaling>
        <c:delete val="0"/>
        <c:axPos val="l"/>
        <c:majorGridlines/>
        <c:numFmt formatCode="General" sourceLinked="1"/>
        <c:majorTickMark val="out"/>
        <c:minorTickMark val="none"/>
        <c:tickLblPos val="nextTo"/>
        <c:crossAx val="745779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Weighted</a:t>
            </a:r>
            <a:r>
              <a:rPr lang="en-GB" baseline="0"/>
              <a:t> Environmental Scores</a:t>
            </a:r>
            <a:endParaRPr lang="en-GB"/>
          </a:p>
        </c:rich>
      </c:tx>
      <c:layout>
        <c:manualLayout>
          <c:xMode val="edge"/>
          <c:yMode val="edge"/>
          <c:x val="0.56722583708647756"/>
          <c:y val="2.7135873791800911E-2"/>
        </c:manualLayout>
      </c:layout>
      <c:overlay val="1"/>
    </c:title>
    <c:autoTitleDeleted val="0"/>
    <c:plotArea>
      <c:layout/>
      <c:lineChart>
        <c:grouping val="standard"/>
        <c:varyColors val="0"/>
        <c:ser>
          <c:idx val="0"/>
          <c:order val="0"/>
          <c:tx>
            <c:strRef>
              <c:f>'External Summary Charts'!$C$29</c:f>
              <c:strCache>
                <c:ptCount val="1"/>
                <c:pt idx="0">
                  <c:v>hc</c:v>
                </c:pt>
              </c:strCache>
            </c:strRef>
          </c:tx>
          <c:cat>
            <c:strRef>
              <c:f>'External Summary Charts'!$D$28:$L$28</c:f>
              <c:strCache>
                <c:ptCount val="9"/>
                <c:pt idx="0">
                  <c:v>L8RD</c:v>
                </c:pt>
                <c:pt idx="1">
                  <c:v>510</c:v>
                </c:pt>
                <c:pt idx="2">
                  <c:v>520</c:v>
                </c:pt>
                <c:pt idx="3">
                  <c:v>530</c:v>
                </c:pt>
                <c:pt idx="4">
                  <c:v>540</c:v>
                </c:pt>
                <c:pt idx="5">
                  <c:v>550</c:v>
                </c:pt>
                <c:pt idx="6">
                  <c:v>560</c:v>
                </c:pt>
                <c:pt idx="7">
                  <c:v>570</c:v>
                </c:pt>
                <c:pt idx="8">
                  <c:v>580</c:v>
                </c:pt>
              </c:strCache>
            </c:strRef>
          </c:cat>
          <c:val>
            <c:numRef>
              <c:f>'External Summary Charts'!$D$29:$L$29</c:f>
              <c:numCache>
                <c:formatCode>General</c:formatCode>
                <c:ptCount val="9"/>
                <c:pt idx="0">
                  <c:v>1.4534999999999998</c:v>
                </c:pt>
                <c:pt idx="1">
                  <c:v>1.5419999999999998</c:v>
                </c:pt>
                <c:pt idx="2">
                  <c:v>1.2959999999999998</c:v>
                </c:pt>
                <c:pt idx="3">
                  <c:v>1.2659999999999998</c:v>
                </c:pt>
                <c:pt idx="4">
                  <c:v>1.4355</c:v>
                </c:pt>
                <c:pt idx="5">
                  <c:v>1.4355</c:v>
                </c:pt>
                <c:pt idx="6">
                  <c:v>1.1069999999999998</c:v>
                </c:pt>
                <c:pt idx="7">
                  <c:v>1.1834999999999998</c:v>
                </c:pt>
                <c:pt idx="8">
                  <c:v>1.0469999999999999</c:v>
                </c:pt>
              </c:numCache>
            </c:numRef>
          </c:val>
          <c:smooth val="0"/>
        </c:ser>
        <c:ser>
          <c:idx val="1"/>
          <c:order val="1"/>
          <c:tx>
            <c:strRef>
              <c:f>'External Summary Charts'!$C$30</c:f>
              <c:strCache>
                <c:ptCount val="1"/>
                <c:pt idx="0">
                  <c:v>ac</c:v>
                </c:pt>
              </c:strCache>
            </c:strRef>
          </c:tx>
          <c:cat>
            <c:strRef>
              <c:f>'External Summary Charts'!$D$28:$L$28</c:f>
              <c:strCache>
                <c:ptCount val="9"/>
                <c:pt idx="0">
                  <c:v>L8RD</c:v>
                </c:pt>
                <c:pt idx="1">
                  <c:v>510</c:v>
                </c:pt>
                <c:pt idx="2">
                  <c:v>520</c:v>
                </c:pt>
                <c:pt idx="3">
                  <c:v>530</c:v>
                </c:pt>
                <c:pt idx="4">
                  <c:v>540</c:v>
                </c:pt>
                <c:pt idx="5">
                  <c:v>550</c:v>
                </c:pt>
                <c:pt idx="6">
                  <c:v>560</c:v>
                </c:pt>
                <c:pt idx="7">
                  <c:v>570</c:v>
                </c:pt>
                <c:pt idx="8">
                  <c:v>580</c:v>
                </c:pt>
              </c:strCache>
            </c:strRef>
          </c:cat>
          <c:val>
            <c:numRef>
              <c:f>'External Summary Charts'!$D$30:$L$30</c:f>
              <c:numCache>
                <c:formatCode>General</c:formatCode>
                <c:ptCount val="9"/>
                <c:pt idx="0">
                  <c:v>1.607</c:v>
                </c:pt>
                <c:pt idx="1">
                  <c:v>1.7685</c:v>
                </c:pt>
                <c:pt idx="2">
                  <c:v>1.4410000000000001</c:v>
                </c:pt>
                <c:pt idx="3">
                  <c:v>1.4419999999999997</c:v>
                </c:pt>
                <c:pt idx="4">
                  <c:v>1.7364999999999999</c:v>
                </c:pt>
                <c:pt idx="5">
                  <c:v>1.476</c:v>
                </c:pt>
                <c:pt idx="6">
                  <c:v>1.4944999999999999</c:v>
                </c:pt>
                <c:pt idx="7">
                  <c:v>1.4505000000000001</c:v>
                </c:pt>
                <c:pt idx="8">
                  <c:v>1.1049999999999998</c:v>
                </c:pt>
              </c:numCache>
            </c:numRef>
          </c:val>
          <c:smooth val="0"/>
        </c:ser>
        <c:ser>
          <c:idx val="2"/>
          <c:order val="2"/>
          <c:tx>
            <c:strRef>
              <c:f>'External Summary Charts'!$C$31</c:f>
              <c:strCache>
                <c:ptCount val="1"/>
                <c:pt idx="0">
                  <c:v>snh</c:v>
                </c:pt>
              </c:strCache>
            </c:strRef>
          </c:tx>
          <c:cat>
            <c:strRef>
              <c:f>'External Summary Charts'!$D$28:$L$28</c:f>
              <c:strCache>
                <c:ptCount val="9"/>
                <c:pt idx="0">
                  <c:v>L8RD</c:v>
                </c:pt>
                <c:pt idx="1">
                  <c:v>510</c:v>
                </c:pt>
                <c:pt idx="2">
                  <c:v>520</c:v>
                </c:pt>
                <c:pt idx="3">
                  <c:v>530</c:v>
                </c:pt>
                <c:pt idx="4">
                  <c:v>540</c:v>
                </c:pt>
                <c:pt idx="5">
                  <c:v>550</c:v>
                </c:pt>
                <c:pt idx="6">
                  <c:v>560</c:v>
                </c:pt>
                <c:pt idx="7">
                  <c:v>570</c:v>
                </c:pt>
                <c:pt idx="8">
                  <c:v>580</c:v>
                </c:pt>
              </c:strCache>
            </c:strRef>
          </c:cat>
          <c:val>
            <c:numRef>
              <c:f>'External Summary Charts'!$D$31:$L$31</c:f>
              <c:numCache>
                <c:formatCode>General</c:formatCode>
                <c:ptCount val="9"/>
                <c:pt idx="0">
                  <c:v>2.0805000000000007</c:v>
                </c:pt>
                <c:pt idx="1">
                  <c:v>2.2104999999999997</c:v>
                </c:pt>
                <c:pt idx="2">
                  <c:v>1.665</c:v>
                </c:pt>
                <c:pt idx="3">
                  <c:v>1.901</c:v>
                </c:pt>
                <c:pt idx="4">
                  <c:v>1.7220000000000002</c:v>
                </c:pt>
                <c:pt idx="5">
                  <c:v>1.9955000000000005</c:v>
                </c:pt>
                <c:pt idx="6">
                  <c:v>1.3925000000000001</c:v>
                </c:pt>
                <c:pt idx="7">
                  <c:v>1.6220000000000003</c:v>
                </c:pt>
                <c:pt idx="8">
                  <c:v>1.181</c:v>
                </c:pt>
              </c:numCache>
            </c:numRef>
          </c:val>
          <c:smooth val="0"/>
        </c:ser>
        <c:ser>
          <c:idx val="3"/>
          <c:order val="3"/>
          <c:tx>
            <c:strRef>
              <c:f>'External Summary Charts'!$C$32</c:f>
              <c:strCache>
                <c:ptCount val="1"/>
                <c:pt idx="0">
                  <c:v>sg</c:v>
                </c:pt>
              </c:strCache>
            </c:strRef>
          </c:tx>
          <c:cat>
            <c:strRef>
              <c:f>'External Summary Charts'!$D$28:$L$28</c:f>
              <c:strCache>
                <c:ptCount val="9"/>
                <c:pt idx="0">
                  <c:v>L8RD</c:v>
                </c:pt>
                <c:pt idx="1">
                  <c:v>510</c:v>
                </c:pt>
                <c:pt idx="2">
                  <c:v>520</c:v>
                </c:pt>
                <c:pt idx="3">
                  <c:v>530</c:v>
                </c:pt>
                <c:pt idx="4">
                  <c:v>540</c:v>
                </c:pt>
                <c:pt idx="5">
                  <c:v>550</c:v>
                </c:pt>
                <c:pt idx="6">
                  <c:v>560</c:v>
                </c:pt>
                <c:pt idx="7">
                  <c:v>570</c:v>
                </c:pt>
                <c:pt idx="8">
                  <c:v>580</c:v>
                </c:pt>
              </c:strCache>
            </c:strRef>
          </c:cat>
          <c:val>
            <c:numRef>
              <c:f>'External Summary Charts'!$D$32:$L$32</c:f>
              <c:numCache>
                <c:formatCode>General</c:formatCode>
                <c:ptCount val="9"/>
                <c:pt idx="0">
                  <c:v>2.480822580645162</c:v>
                </c:pt>
                <c:pt idx="1">
                  <c:v>2.4995806451612905</c:v>
                </c:pt>
                <c:pt idx="2">
                  <c:v>2.0373387096774196</c:v>
                </c:pt>
                <c:pt idx="3">
                  <c:v>1.5168064516129036</c:v>
                </c:pt>
                <c:pt idx="4">
                  <c:v>1.5855000000000004</c:v>
                </c:pt>
                <c:pt idx="5">
                  <c:v>2.0569354838709684</c:v>
                </c:pt>
                <c:pt idx="6">
                  <c:v>1.2913870967741938</c:v>
                </c:pt>
                <c:pt idx="7">
                  <c:v>1.824161290322581</c:v>
                </c:pt>
                <c:pt idx="8">
                  <c:v>1.0807096774193552</c:v>
                </c:pt>
              </c:numCache>
            </c:numRef>
          </c:val>
          <c:smooth val="0"/>
        </c:ser>
        <c:ser>
          <c:idx val="4"/>
          <c:order val="4"/>
          <c:tx>
            <c:strRef>
              <c:f>'External Summary Charts'!$C$33</c:f>
              <c:strCache>
                <c:ptCount val="1"/>
                <c:pt idx="0">
                  <c:v>hes</c:v>
                </c:pt>
              </c:strCache>
            </c:strRef>
          </c:tx>
          <c:cat>
            <c:strRef>
              <c:f>'External Summary Charts'!$D$28:$L$28</c:f>
              <c:strCache>
                <c:ptCount val="9"/>
                <c:pt idx="0">
                  <c:v>L8RD</c:v>
                </c:pt>
                <c:pt idx="1">
                  <c:v>510</c:v>
                </c:pt>
                <c:pt idx="2">
                  <c:v>520</c:v>
                </c:pt>
                <c:pt idx="3">
                  <c:v>530</c:v>
                </c:pt>
                <c:pt idx="4">
                  <c:v>540</c:v>
                </c:pt>
                <c:pt idx="5">
                  <c:v>550</c:v>
                </c:pt>
                <c:pt idx="6">
                  <c:v>560</c:v>
                </c:pt>
                <c:pt idx="7">
                  <c:v>570</c:v>
                </c:pt>
                <c:pt idx="8">
                  <c:v>580</c:v>
                </c:pt>
              </c:strCache>
            </c:strRef>
          </c:cat>
          <c:val>
            <c:numRef>
              <c:f>'External Summary Charts'!$D$33:$L$33</c:f>
              <c:numCache>
                <c:formatCode>General</c:formatCode>
                <c:ptCount val="9"/>
                <c:pt idx="0">
                  <c:v>1.9830000000000005</c:v>
                </c:pt>
                <c:pt idx="1">
                  <c:v>2.3840000000000003</c:v>
                </c:pt>
                <c:pt idx="2">
                  <c:v>2.0550000000000002</c:v>
                </c:pt>
                <c:pt idx="3">
                  <c:v>1.6540000000000004</c:v>
                </c:pt>
                <c:pt idx="4">
                  <c:v>2.2720000000000007</c:v>
                </c:pt>
                <c:pt idx="5">
                  <c:v>1.7090000000000001</c:v>
                </c:pt>
                <c:pt idx="6">
                  <c:v>2.0880000000000005</c:v>
                </c:pt>
                <c:pt idx="7">
                  <c:v>1.8010000000000002</c:v>
                </c:pt>
                <c:pt idx="8">
                  <c:v>1.4510000000000003</c:v>
                </c:pt>
              </c:numCache>
            </c:numRef>
          </c:val>
          <c:smooth val="0"/>
        </c:ser>
        <c:ser>
          <c:idx val="5"/>
          <c:order val="5"/>
          <c:tx>
            <c:strRef>
              <c:f>'External Summary Charts'!$C$34</c:f>
              <c:strCache>
                <c:ptCount val="1"/>
                <c:pt idx="0">
                  <c:v>abc</c:v>
                </c:pt>
              </c:strCache>
            </c:strRef>
          </c:tx>
          <c:cat>
            <c:strRef>
              <c:f>'External Summary Charts'!$D$28:$L$28</c:f>
              <c:strCache>
                <c:ptCount val="9"/>
                <c:pt idx="0">
                  <c:v>L8RD</c:v>
                </c:pt>
                <c:pt idx="1">
                  <c:v>510</c:v>
                </c:pt>
                <c:pt idx="2">
                  <c:v>520</c:v>
                </c:pt>
                <c:pt idx="3">
                  <c:v>530</c:v>
                </c:pt>
                <c:pt idx="4">
                  <c:v>540</c:v>
                </c:pt>
                <c:pt idx="5">
                  <c:v>550</c:v>
                </c:pt>
                <c:pt idx="6">
                  <c:v>560</c:v>
                </c:pt>
                <c:pt idx="7">
                  <c:v>570</c:v>
                </c:pt>
                <c:pt idx="8">
                  <c:v>580</c:v>
                </c:pt>
              </c:strCache>
            </c:strRef>
          </c:cat>
          <c:val>
            <c:numRef>
              <c:f>'External Summary Charts'!$D$34:$L$34</c:f>
              <c:numCache>
                <c:formatCode>General</c:formatCode>
                <c:ptCount val="9"/>
                <c:pt idx="0">
                  <c:v>1.2960000000000003</c:v>
                </c:pt>
                <c:pt idx="1">
                  <c:v>1.8579999999999999</c:v>
                </c:pt>
                <c:pt idx="2">
                  <c:v>1.3320000000000003</c:v>
                </c:pt>
                <c:pt idx="3">
                  <c:v>1.1410000000000002</c:v>
                </c:pt>
                <c:pt idx="4">
                  <c:v>1.3280000000000001</c:v>
                </c:pt>
                <c:pt idx="5">
                  <c:v>1.3770000000000002</c:v>
                </c:pt>
                <c:pt idx="6">
                  <c:v>1.121</c:v>
                </c:pt>
                <c:pt idx="7">
                  <c:v>1.0029999999999999</c:v>
                </c:pt>
                <c:pt idx="8">
                  <c:v>0.52200000000000002</c:v>
                </c:pt>
              </c:numCache>
            </c:numRef>
          </c:val>
          <c:smooth val="0"/>
        </c:ser>
        <c:dLbls>
          <c:showLegendKey val="0"/>
          <c:showVal val="0"/>
          <c:showCatName val="0"/>
          <c:showSerName val="0"/>
          <c:showPercent val="0"/>
          <c:showBubbleSize val="0"/>
        </c:dLbls>
        <c:marker val="1"/>
        <c:smooth val="0"/>
        <c:axId val="11906048"/>
        <c:axId val="11947392"/>
      </c:lineChart>
      <c:catAx>
        <c:axId val="11906048"/>
        <c:scaling>
          <c:orientation val="minMax"/>
        </c:scaling>
        <c:delete val="0"/>
        <c:axPos val="b"/>
        <c:majorTickMark val="out"/>
        <c:minorTickMark val="none"/>
        <c:tickLblPos val="nextTo"/>
        <c:crossAx val="11947392"/>
        <c:crosses val="autoZero"/>
        <c:auto val="1"/>
        <c:lblAlgn val="ctr"/>
        <c:lblOffset val="100"/>
        <c:noMultiLvlLbl val="0"/>
      </c:catAx>
      <c:valAx>
        <c:axId val="11947392"/>
        <c:scaling>
          <c:orientation val="minMax"/>
          <c:max val="2.5"/>
          <c:min val="0.5"/>
        </c:scaling>
        <c:delete val="0"/>
        <c:axPos val="l"/>
        <c:majorGridlines/>
        <c:numFmt formatCode="General" sourceLinked="1"/>
        <c:majorTickMark val="out"/>
        <c:minorTickMark val="none"/>
        <c:tickLblPos val="nextTo"/>
        <c:crossAx val="11906048"/>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6411"/>
          </a:xfrm>
          <a:prstGeom prst="rect">
            <a:avLst/>
          </a:prstGeom>
        </p:spPr>
        <p:txBody>
          <a:bodyPr vert="horz" lIns="91843" tIns="45921" rIns="91843" bIns="45921" rtlCol="0"/>
          <a:lstStyle>
            <a:lvl1pPr algn="l">
              <a:defRPr sz="1200"/>
            </a:lvl1pPr>
          </a:lstStyle>
          <a:p>
            <a:endParaRPr lang="en-GB"/>
          </a:p>
        </p:txBody>
      </p:sp>
      <p:sp>
        <p:nvSpPr>
          <p:cNvPr id="3" name="Date Placeholder 2"/>
          <p:cNvSpPr>
            <a:spLocks noGrp="1"/>
          </p:cNvSpPr>
          <p:nvPr>
            <p:ph type="dt" idx="1"/>
          </p:nvPr>
        </p:nvSpPr>
        <p:spPr>
          <a:xfrm>
            <a:off x="3777607" y="1"/>
            <a:ext cx="2889938" cy="496411"/>
          </a:xfrm>
          <a:prstGeom prst="rect">
            <a:avLst/>
          </a:prstGeom>
        </p:spPr>
        <p:txBody>
          <a:bodyPr vert="horz" lIns="91843" tIns="45921" rIns="91843" bIns="45921" rtlCol="0"/>
          <a:lstStyle>
            <a:lvl1pPr algn="r">
              <a:defRPr sz="1200"/>
            </a:lvl1pPr>
          </a:lstStyle>
          <a:p>
            <a:fld id="{B090696A-8191-4BE9-AE3C-46005586ABDD}" type="datetimeFigureOut">
              <a:rPr lang="en-GB" smtClean="0"/>
              <a:t>29/09/2016</a:t>
            </a:fld>
            <a:endParaRPr lang="en-GB"/>
          </a:p>
        </p:txBody>
      </p:sp>
      <p:sp>
        <p:nvSpPr>
          <p:cNvPr id="4" name="Slide Image Placeholder 3"/>
          <p:cNvSpPr>
            <a:spLocks noGrp="1" noRot="1" noChangeAspect="1"/>
          </p:cNvSpPr>
          <p:nvPr>
            <p:ph type="sldImg" idx="2"/>
          </p:nvPr>
        </p:nvSpPr>
        <p:spPr>
          <a:xfrm>
            <a:off x="854075" y="746125"/>
            <a:ext cx="4960938" cy="3721100"/>
          </a:xfrm>
          <a:prstGeom prst="rect">
            <a:avLst/>
          </a:prstGeom>
          <a:noFill/>
          <a:ln w="12700">
            <a:solidFill>
              <a:prstClr val="black"/>
            </a:solidFill>
          </a:ln>
        </p:spPr>
        <p:txBody>
          <a:bodyPr vert="horz" lIns="91843" tIns="45921" rIns="91843" bIns="45921" rtlCol="0" anchor="ctr"/>
          <a:lstStyle/>
          <a:p>
            <a:endParaRPr lang="en-GB"/>
          </a:p>
        </p:txBody>
      </p:sp>
      <p:sp>
        <p:nvSpPr>
          <p:cNvPr id="5" name="Notes Placeholder 4"/>
          <p:cNvSpPr>
            <a:spLocks noGrp="1"/>
          </p:cNvSpPr>
          <p:nvPr>
            <p:ph type="body" sz="quarter" idx="3"/>
          </p:nvPr>
        </p:nvSpPr>
        <p:spPr>
          <a:xfrm>
            <a:off x="666909" y="4715908"/>
            <a:ext cx="5335270" cy="4467701"/>
          </a:xfrm>
          <a:prstGeom prst="rect">
            <a:avLst/>
          </a:prstGeom>
        </p:spPr>
        <p:txBody>
          <a:bodyPr vert="horz" lIns="91843" tIns="45921" rIns="91843" bIns="4592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889938" cy="496411"/>
          </a:xfrm>
          <a:prstGeom prst="rect">
            <a:avLst/>
          </a:prstGeom>
        </p:spPr>
        <p:txBody>
          <a:bodyPr vert="horz" lIns="91843" tIns="45921" rIns="91843" bIns="45921"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843" tIns="45921" rIns="91843" bIns="45921" rtlCol="0" anchor="b"/>
          <a:lstStyle>
            <a:lvl1pPr algn="r">
              <a:defRPr sz="1200"/>
            </a:lvl1pPr>
          </a:lstStyle>
          <a:p>
            <a:fld id="{05733028-A2A7-44FD-B959-1A7985816190}" type="slidenum">
              <a:rPr lang="en-GB" smtClean="0"/>
              <a:t>‹#›</a:t>
            </a:fld>
            <a:endParaRPr lang="en-GB"/>
          </a:p>
        </p:txBody>
      </p:sp>
    </p:spTree>
    <p:extLst>
      <p:ext uri="{BB962C8B-B14F-4D97-AF65-F5344CB8AC3E}">
        <p14:creationId xmlns:p14="http://schemas.microsoft.com/office/powerpoint/2010/main" val="455107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a:t>
            </a:r>
          </a:p>
          <a:p>
            <a:endParaRPr lang="en-US"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05733028-A2A7-44FD-B959-1A7985816190}" type="slidenum">
              <a:rPr lang="en-GB" smtClean="0"/>
              <a:t>1</a:t>
            </a:fld>
            <a:endParaRPr lang="en-GB"/>
          </a:p>
        </p:txBody>
      </p:sp>
    </p:spTree>
    <p:extLst>
      <p:ext uri="{BB962C8B-B14F-4D97-AF65-F5344CB8AC3E}">
        <p14:creationId xmlns:p14="http://schemas.microsoft.com/office/powerpoint/2010/main" val="1208490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a:t>
            </a:r>
            <a:r>
              <a:rPr lang="en-GB" dirty="0"/>
              <a:t>chart shows their scores for aesthetics</a:t>
            </a:r>
            <a:r>
              <a:rPr lang="en-GB" dirty="0" smtClean="0"/>
              <a:t>. Each dot represents</a:t>
            </a:r>
            <a:r>
              <a:rPr lang="en-GB" baseline="0" dirty="0" smtClean="0"/>
              <a:t> a stakeholder organisation’s scoring of the design concept below it. The lines make it easier to pick out their relative opinions of the concepts.</a:t>
            </a:r>
            <a:endParaRPr lang="en-GB" dirty="0"/>
          </a:p>
          <a:p>
            <a:endParaRPr lang="en-GB" dirty="0"/>
          </a:p>
          <a:p>
            <a:r>
              <a:rPr lang="en-GB" dirty="0"/>
              <a:t>The 510 scores best and produces the highest degree of convergence.</a:t>
            </a:r>
          </a:p>
          <a:p>
            <a:r>
              <a:rPr lang="en-GB" dirty="0"/>
              <a:t> </a:t>
            </a:r>
          </a:p>
          <a:p>
            <a:r>
              <a:rPr lang="en-GB" dirty="0"/>
              <a:t>The 540 produces </a:t>
            </a:r>
            <a:r>
              <a:rPr lang="en-GB" dirty="0" smtClean="0"/>
              <a:t>the most </a:t>
            </a:r>
            <a:r>
              <a:rPr lang="en-GB" dirty="0"/>
              <a:t>divergence.</a:t>
            </a:r>
          </a:p>
          <a:p>
            <a:endParaRPr lang="en-GB" dirty="0"/>
          </a:p>
          <a:p>
            <a:r>
              <a:rPr lang="en-GB" dirty="0"/>
              <a:t>The X-pylon didn’t do very </a:t>
            </a:r>
            <a:r>
              <a:rPr lang="en-GB" dirty="0" smtClean="0"/>
              <a:t>well!</a:t>
            </a:r>
          </a:p>
          <a:p>
            <a:endParaRPr lang="en-GB" dirty="0"/>
          </a:p>
          <a:p>
            <a:endParaRPr lang="en-GB" dirty="0"/>
          </a:p>
          <a:p>
            <a:endParaRPr lang="en-GB" sz="1100" dirty="0"/>
          </a:p>
          <a:p>
            <a:endParaRPr lang="en-GB" sz="1100" dirty="0"/>
          </a:p>
          <a:p>
            <a:endParaRPr lang="en-GB" sz="1100" dirty="0"/>
          </a:p>
          <a:p>
            <a:endParaRPr lang="en-GB" sz="1100" dirty="0"/>
          </a:p>
          <a:p>
            <a:r>
              <a:rPr lang="en-GB" sz="1100" dirty="0"/>
              <a:t>	</a:t>
            </a:r>
          </a:p>
          <a:p>
            <a:endParaRPr lang="en-GB" baseline="0" dirty="0" smtClean="0"/>
          </a:p>
          <a:p>
            <a:endParaRPr lang="en-GB" baseline="0" dirty="0" smtClean="0"/>
          </a:p>
          <a:p>
            <a:endParaRPr lang="en-GB" baseline="0" dirty="0" smtClean="0"/>
          </a:p>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05733028-A2A7-44FD-B959-1A7985816190}" type="slidenum">
              <a:rPr lang="en-GB" smtClean="0"/>
              <a:t>10</a:t>
            </a:fld>
            <a:endParaRPr lang="en-GB"/>
          </a:p>
        </p:txBody>
      </p:sp>
    </p:spTree>
    <p:extLst>
      <p:ext uri="{BB962C8B-B14F-4D97-AF65-F5344CB8AC3E}">
        <p14:creationId xmlns:p14="http://schemas.microsoft.com/office/powerpoint/2010/main" val="2899006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chart shows the stakeholder’s summed weighted scores for the environmental design aspects.</a:t>
            </a:r>
          </a:p>
          <a:p>
            <a:endParaRPr lang="en-GB" dirty="0"/>
          </a:p>
          <a:p>
            <a:r>
              <a:rPr lang="en-GB" dirty="0"/>
              <a:t>All score the 510 series best.</a:t>
            </a:r>
          </a:p>
          <a:p>
            <a:endParaRPr lang="en-GB" dirty="0"/>
          </a:p>
          <a:p>
            <a:r>
              <a:rPr lang="en-GB" dirty="0"/>
              <a:t>This concurred with independent assessment by landscapes architects including the late Mark Turnbull.</a:t>
            </a:r>
          </a:p>
          <a:p>
            <a:endParaRPr lang="en-GB" dirty="0"/>
          </a:p>
          <a:p>
            <a:endParaRPr lang="en-GB" dirty="0"/>
          </a:p>
          <a:p>
            <a:endParaRPr lang="en-GB" dirty="0"/>
          </a:p>
          <a:p>
            <a:endParaRPr lang="en-GB" dirty="0" smtClean="0"/>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05733028-A2A7-44FD-B959-1A7985816190}" type="slidenum">
              <a:rPr lang="en-GB" smtClean="0"/>
              <a:t>11</a:t>
            </a:fld>
            <a:endParaRPr lang="en-GB"/>
          </a:p>
        </p:txBody>
      </p:sp>
    </p:spTree>
    <p:extLst>
      <p:ext uri="{BB962C8B-B14F-4D97-AF65-F5344CB8AC3E}">
        <p14:creationId xmlns:p14="http://schemas.microsoft.com/office/powerpoint/2010/main" val="146597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There were other significant inputs to the design process gathered during stakeholder engagement.</a:t>
            </a:r>
          </a:p>
          <a:p>
            <a:endParaRPr lang="en-GB" baseline="0" dirty="0" smtClean="0"/>
          </a:p>
          <a:p>
            <a:r>
              <a:rPr lang="en-GB" sz="1200" kern="1200" dirty="0" smtClean="0">
                <a:solidFill>
                  <a:schemeClr val="tx1"/>
                </a:solidFill>
                <a:effectLst/>
                <a:latin typeface="+mn-lt"/>
                <a:ea typeface="+mn-ea"/>
                <a:cs typeface="+mn-cs"/>
              </a:rPr>
              <a:t>Firstly, regarding span.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concepts were originally designed for a standard span of 200m, resulting in lower height than the benchmark L8RD lattice support. </a:t>
            </a:r>
          </a:p>
          <a:p>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evolved in response to stakeholder input to a standard span of 300m with a corresponding height similar to the L8RD which will form the basis of the </a:t>
            </a:r>
            <a:r>
              <a:rPr lang="en-GB" sz="1200" kern="1200" dirty="0" err="1" smtClean="0">
                <a:solidFill>
                  <a:schemeClr val="tx1"/>
                </a:solidFill>
                <a:effectLst/>
                <a:latin typeface="+mn-lt"/>
                <a:ea typeface="+mn-ea"/>
                <a:cs typeface="+mn-cs"/>
              </a:rPr>
              <a:t>NeSTS</a:t>
            </a:r>
            <a:r>
              <a:rPr lang="en-GB" sz="1200" kern="1200" dirty="0" smtClean="0">
                <a:solidFill>
                  <a:schemeClr val="tx1"/>
                </a:solidFill>
                <a:effectLst/>
                <a:latin typeface="+mn-lt"/>
                <a:ea typeface="+mn-ea"/>
                <a:cs typeface="+mn-cs"/>
              </a:rPr>
              <a:t> designs.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Stakeholders advised that the lower number of structures in an overhead line offered by the increase in standard span, and the consequent reduced visual clutter and requirements for access, more than offset the impact of increased height in most circumstances. A requirement for the suite of structures to provide for congruent, lower height sections of overhead line for occasions when this is not the case has been added to the Project design brief.</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Next</a:t>
            </a:r>
            <a:r>
              <a:rPr lang="en-GB" sz="1200" kern="1200" baseline="0" dirty="0" smtClean="0">
                <a:solidFill>
                  <a:schemeClr val="tx1"/>
                </a:solidFill>
                <a:effectLst/>
                <a:latin typeface="+mn-lt"/>
                <a:ea typeface="+mn-ea"/>
                <a:cs typeface="+mn-cs"/>
              </a:rPr>
              <a:t>, a d</a:t>
            </a:r>
            <a:r>
              <a:rPr lang="en-GB" sz="1200" kern="1200" dirty="0" smtClean="0">
                <a:solidFill>
                  <a:schemeClr val="tx1"/>
                </a:solidFill>
                <a:effectLst/>
                <a:latin typeface="+mn-lt"/>
                <a:ea typeface="+mn-ea"/>
                <a:cs typeface="+mn-cs"/>
              </a:rPr>
              <a:t>etailed working through</a:t>
            </a:r>
            <a:r>
              <a:rPr lang="en-GB" sz="1200" kern="1200" baseline="0" dirty="0" smtClean="0">
                <a:solidFill>
                  <a:schemeClr val="tx1"/>
                </a:solidFill>
                <a:effectLst/>
                <a:latin typeface="+mn-lt"/>
                <a:ea typeface="+mn-ea"/>
                <a:cs typeface="+mn-cs"/>
              </a:rPr>
              <a:t> of maintenance procedures has revealed some interesting issues;</a:t>
            </a:r>
          </a:p>
          <a:p>
            <a:endParaRPr lang="en-GB"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baseline="0" dirty="0" smtClean="0">
                <a:solidFill>
                  <a:schemeClr val="tx1"/>
                </a:solidFill>
                <a:effectLst/>
                <a:latin typeface="+mn-lt"/>
                <a:ea typeface="+mn-ea"/>
                <a:cs typeface="+mn-cs"/>
              </a:rPr>
              <a:t>How do you replace an insulator when it is the cross arm?</a:t>
            </a:r>
          </a:p>
          <a:p>
            <a:pPr marL="171450" indent="-171450">
              <a:buFont typeface="Arial" panose="020B0604020202020204" pitchFamily="34" charset="0"/>
              <a:buChar char="•"/>
            </a:pPr>
            <a:endParaRPr lang="en-GB"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baseline="0" dirty="0" smtClean="0">
                <a:solidFill>
                  <a:schemeClr val="tx1"/>
                </a:solidFill>
                <a:effectLst/>
                <a:latin typeface="+mn-lt"/>
                <a:ea typeface="+mn-ea"/>
                <a:cs typeface="+mn-cs"/>
              </a:rPr>
              <a:t>And how do you support the conductor while doing it?</a:t>
            </a:r>
          </a:p>
          <a:p>
            <a:pPr marL="171450" indent="-171450">
              <a:buFont typeface="Arial" panose="020B0604020202020204" pitchFamily="34" charset="0"/>
              <a:buChar char="•"/>
            </a:pPr>
            <a:endParaRPr lang="en-GB"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baseline="0" dirty="0" smtClean="0">
                <a:solidFill>
                  <a:schemeClr val="tx1"/>
                </a:solidFill>
                <a:effectLst/>
                <a:latin typeface="+mn-lt"/>
                <a:ea typeface="+mn-ea"/>
                <a:cs typeface="+mn-cs"/>
              </a:rPr>
              <a:t>And, before solving those problems, how do you earth the conductors while maintaining safety clearances to insulators when they attach to the pole you are climbing?</a:t>
            </a:r>
          </a:p>
          <a:p>
            <a:pPr marL="171450" indent="-171450">
              <a:buFont typeface="Arial" panose="020B0604020202020204" pitchFamily="34" charset="0"/>
              <a:buChar char="•"/>
            </a:pPr>
            <a:endParaRPr lang="en-GB"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GB" sz="1200" kern="1200" baseline="0" dirty="0" smtClean="0">
                <a:solidFill>
                  <a:schemeClr val="tx1"/>
                </a:solidFill>
                <a:effectLst/>
                <a:latin typeface="+mn-lt"/>
                <a:ea typeface="+mn-ea"/>
                <a:cs typeface="+mn-cs"/>
              </a:rPr>
              <a:t>Benchmarking so far has revealed that others using horizontal vee configurations of insulators are using MEWPs for access and cranes to support conductors, but we have constrained the project such that maintenance must be possible with climbing access and hoisted equipment.</a:t>
            </a:r>
          </a:p>
          <a:p>
            <a:pPr marL="0" indent="0">
              <a:buFont typeface="Arial" panose="020B0604020202020204" pitchFamily="34" charset="0"/>
              <a:buNone/>
            </a:pPr>
            <a:endParaRPr lang="en-GB"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GB" sz="1200" kern="1200" baseline="0" dirty="0" smtClean="0">
                <a:solidFill>
                  <a:schemeClr val="tx1"/>
                </a:solidFill>
                <a:effectLst/>
                <a:latin typeface="+mn-lt"/>
                <a:ea typeface="+mn-ea"/>
                <a:cs typeface="+mn-cs"/>
              </a:rPr>
              <a:t>More on that next year…or at our stand if you’d like to discuss it with me.</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baseline="0" dirty="0" smtClean="0"/>
          </a:p>
        </p:txBody>
      </p:sp>
      <p:sp>
        <p:nvSpPr>
          <p:cNvPr id="4" name="Slide Number Placeholder 3"/>
          <p:cNvSpPr>
            <a:spLocks noGrp="1"/>
          </p:cNvSpPr>
          <p:nvPr>
            <p:ph type="sldNum" sz="quarter" idx="10"/>
          </p:nvPr>
        </p:nvSpPr>
        <p:spPr/>
        <p:txBody>
          <a:bodyPr/>
          <a:lstStyle/>
          <a:p>
            <a:fld id="{05733028-A2A7-44FD-B959-1A7985816190}" type="slidenum">
              <a:rPr lang="en-GB" smtClean="0"/>
              <a:t>12</a:t>
            </a:fld>
            <a:endParaRPr lang="en-GB"/>
          </a:p>
        </p:txBody>
      </p:sp>
    </p:spTree>
    <p:extLst>
      <p:ext uri="{BB962C8B-B14F-4D97-AF65-F5344CB8AC3E}">
        <p14:creationId xmlns:p14="http://schemas.microsoft.com/office/powerpoint/2010/main" val="860973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We produced models and Landscape and Visual Impact Analysis based on suspension structures, and while tension supports were drawn, shared and discussed with stakeholders, and visual continuity between the suspension, tension, and termination supports is scored in the SAM, the project team feel we underdid it.</a:t>
            </a:r>
          </a:p>
          <a:p>
            <a:endParaRPr lang="en-GB" baseline="0" dirty="0" smtClean="0"/>
          </a:p>
          <a:p>
            <a:r>
              <a:rPr lang="en-GB" baseline="0" dirty="0" smtClean="0"/>
              <a:t>So we are producing another Landscape and Visual Impact Assessment to look at tension support continuity in more detail with our stakeholders.</a:t>
            </a:r>
          </a:p>
          <a:p>
            <a:endParaRPr lang="en-GB" baseline="0" dirty="0" smtClean="0"/>
          </a:p>
          <a:p>
            <a:endParaRPr lang="en-GB" baseline="0" dirty="0" smtClean="0"/>
          </a:p>
          <a:p>
            <a:endParaRPr lang="en-GB" baseline="0" dirty="0" smtClean="0"/>
          </a:p>
          <a:p>
            <a:r>
              <a:rPr lang="en-GB" baseline="0" dirty="0" smtClean="0"/>
              <a:t>While the 510 concept is a clear winner, stakeholders did report some unease with the appearance of insulators configured in horizontal vees. A preference for suspended insulators was stated.</a:t>
            </a:r>
          </a:p>
          <a:p>
            <a:endParaRPr lang="en-GB" baseline="0" dirty="0" smtClean="0"/>
          </a:p>
          <a:p>
            <a:r>
              <a:rPr lang="en-GB" baseline="0" dirty="0" smtClean="0"/>
              <a:t>As you’ll see on the next slide, these help with tension support continuity too.</a:t>
            </a:r>
          </a:p>
          <a:p>
            <a:endParaRPr lang="en-GB" baseline="0" dirty="0" smtClean="0"/>
          </a:p>
          <a:p>
            <a:endParaRPr lang="en-GB" baseline="0" dirty="0" smtClean="0"/>
          </a:p>
          <a:p>
            <a:endParaRPr lang="en-GB" baseline="0" dirty="0" smtClean="0"/>
          </a:p>
          <a:p>
            <a:r>
              <a:rPr lang="en-GB" baseline="0" dirty="0" smtClean="0"/>
              <a:t> </a:t>
            </a:r>
          </a:p>
        </p:txBody>
      </p:sp>
      <p:sp>
        <p:nvSpPr>
          <p:cNvPr id="4" name="Slide Number Placeholder 3"/>
          <p:cNvSpPr>
            <a:spLocks noGrp="1"/>
          </p:cNvSpPr>
          <p:nvPr>
            <p:ph type="sldNum" sz="quarter" idx="10"/>
          </p:nvPr>
        </p:nvSpPr>
        <p:spPr/>
        <p:txBody>
          <a:bodyPr/>
          <a:lstStyle/>
          <a:p>
            <a:fld id="{05733028-A2A7-44FD-B959-1A7985816190}" type="slidenum">
              <a:rPr lang="en-GB" smtClean="0"/>
              <a:t>13</a:t>
            </a:fld>
            <a:endParaRPr lang="en-GB"/>
          </a:p>
        </p:txBody>
      </p:sp>
    </p:spTree>
    <p:extLst>
      <p:ext uri="{BB962C8B-B14F-4D97-AF65-F5344CB8AC3E}">
        <p14:creationId xmlns:p14="http://schemas.microsoft.com/office/powerpoint/2010/main" val="860973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So the </a:t>
            </a:r>
            <a:r>
              <a:rPr lang="en-GB" baseline="0" dirty="0" err="1" smtClean="0"/>
              <a:t>NeSTS</a:t>
            </a:r>
            <a:r>
              <a:rPr lang="en-GB" baseline="0" dirty="0" smtClean="0"/>
              <a:t> design will be based on the 510 series concept. It will be based on monopole construction, use I-string insulators, and support 2 circuits and 2 earth wires. </a:t>
            </a:r>
          </a:p>
          <a:p>
            <a:endParaRPr lang="en-GB" baseline="0" dirty="0" smtClean="0"/>
          </a:p>
          <a:p>
            <a:r>
              <a:rPr lang="en-GB" baseline="0" dirty="0" smtClean="0"/>
              <a:t>This slide shows the current status of the D2, D10, and D30 designs. The main poles are around a meter in diameter at the base, and half a meter at the top for the D2 suspension pole. These dimensions increase as the angle of deviation increases through the suite.</a:t>
            </a:r>
          </a:p>
          <a:p>
            <a:endParaRPr lang="en-GB" baseline="0" dirty="0" smtClean="0"/>
          </a:p>
          <a:p>
            <a:r>
              <a:rPr lang="en-GB" baseline="0" dirty="0" smtClean="0"/>
              <a:t>We have a 1:20 scale model of the suspension pole at our stand which will help to contextualise these drawings.</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05733028-A2A7-44FD-B959-1A7985816190}" type="slidenum">
              <a:rPr lang="en-GB" smtClean="0"/>
              <a:t>14</a:t>
            </a:fld>
            <a:endParaRPr lang="en-GB"/>
          </a:p>
        </p:txBody>
      </p:sp>
    </p:spTree>
    <p:extLst>
      <p:ext uri="{BB962C8B-B14F-4D97-AF65-F5344CB8AC3E}">
        <p14:creationId xmlns:p14="http://schemas.microsoft.com/office/powerpoint/2010/main" val="1090599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slide shows the D60 and two elevations of the termination support design for the suite. You’ll notice that we have used 2 poles for the termination support.</a:t>
            </a:r>
          </a:p>
          <a:p>
            <a:endParaRPr lang="en-GB" baseline="0" dirty="0" smtClean="0"/>
          </a:p>
          <a:p>
            <a:r>
              <a:rPr lang="en-GB" baseline="0" dirty="0" smtClean="0"/>
              <a:t>We anticipate incorporating further twin pole tension designs in the suite and are working on visualisations of these now to share with stakeholders.</a:t>
            </a:r>
          </a:p>
          <a:p>
            <a:endParaRPr lang="en-GB" dirty="0"/>
          </a:p>
        </p:txBody>
      </p:sp>
      <p:sp>
        <p:nvSpPr>
          <p:cNvPr id="4" name="Slide Number Placeholder 3"/>
          <p:cNvSpPr>
            <a:spLocks noGrp="1"/>
          </p:cNvSpPr>
          <p:nvPr>
            <p:ph type="sldNum" sz="quarter" idx="10"/>
          </p:nvPr>
        </p:nvSpPr>
        <p:spPr/>
        <p:txBody>
          <a:bodyPr/>
          <a:lstStyle/>
          <a:p>
            <a:fld id="{05733028-A2A7-44FD-B959-1A7985816190}" type="slidenum">
              <a:rPr lang="en-GB" smtClean="0"/>
              <a:t>15</a:t>
            </a:fld>
            <a:endParaRPr lang="en-GB"/>
          </a:p>
        </p:txBody>
      </p:sp>
    </p:spTree>
    <p:extLst>
      <p:ext uri="{BB962C8B-B14F-4D97-AF65-F5344CB8AC3E}">
        <p14:creationId xmlns:p14="http://schemas.microsoft.com/office/powerpoint/2010/main" val="1090599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reason for this is that the supports I just showed will be the lightest in the suite. The Project is designing the suite to cover the heavy, medium, and light duties detailed in this table.</a:t>
            </a:r>
          </a:p>
          <a:p>
            <a:endParaRPr lang="en-US" baseline="0" dirty="0" smtClean="0"/>
          </a:p>
          <a:p>
            <a:r>
              <a:rPr lang="en-US" baseline="0" dirty="0" smtClean="0"/>
              <a:t>The heavy duty structures in the suite will support twin Araucaria conductors, insulated at 275kV and engineered for high altitudes in the North of Scotland at reliability level 3 (2).</a:t>
            </a:r>
          </a:p>
          <a:p>
            <a:endParaRPr lang="en-US" baseline="0" dirty="0" smtClean="0"/>
          </a:p>
          <a:p>
            <a:r>
              <a:rPr lang="en-US" baseline="0" dirty="0" smtClean="0"/>
              <a:t>The medium duty structures in the suite will support twin </a:t>
            </a:r>
            <a:r>
              <a:rPr lang="en-US" baseline="0" dirty="0" err="1" smtClean="0"/>
              <a:t>Rubus</a:t>
            </a:r>
            <a:r>
              <a:rPr lang="en-US" baseline="0" dirty="0" smtClean="0"/>
              <a:t> conductors, insulated at 275kV and engineered for 300m altitudes in Central Scotland at reliability level 3 (2).</a:t>
            </a:r>
          </a:p>
          <a:p>
            <a:endParaRPr lang="en-US" baseline="0" dirty="0" smtClean="0"/>
          </a:p>
          <a:p>
            <a:r>
              <a:rPr lang="en-US" baseline="0" dirty="0" smtClean="0"/>
              <a:t>The light duty structures will support </a:t>
            </a:r>
            <a:r>
              <a:rPr lang="en-US" baseline="0" dirty="0" err="1" smtClean="0"/>
              <a:t>singla</a:t>
            </a:r>
            <a:r>
              <a:rPr lang="en-US" baseline="0" dirty="0" smtClean="0"/>
              <a:t> Araucaria conductors, insulated at 275kV and engineered for 300m altitudes in Central Scotland and reliability level 2.</a:t>
            </a:r>
          </a:p>
          <a:p>
            <a:endParaRPr lang="en-US" baseline="0" dirty="0" smtClean="0"/>
          </a:p>
          <a:p>
            <a:r>
              <a:rPr lang="en-US" baseline="0" dirty="0" smtClean="0"/>
              <a:t>The decision to focus on insulating the suite for 275kV has been driven by desire to build upgrade potential into any deployment at 132kV, and a comparative reduction in foreseen benefits at 400kV. </a:t>
            </a:r>
          </a:p>
          <a:p>
            <a:endParaRPr lang="en-US" baseline="0" dirty="0" smtClean="0"/>
          </a:p>
          <a:p>
            <a:r>
              <a:rPr lang="en-US" baseline="0" dirty="0" smtClean="0"/>
              <a:t>For those wanting to look at these numbers in more detail than this time (or font!) allows, this presentation is published on the project website.</a:t>
            </a:r>
          </a:p>
          <a:p>
            <a:endParaRPr lang="en-US" baseline="0" dirty="0" smtClean="0"/>
          </a:p>
          <a:p>
            <a:endParaRPr lang="en-GB" baseline="0" dirty="0" smtClean="0"/>
          </a:p>
        </p:txBody>
      </p:sp>
      <p:sp>
        <p:nvSpPr>
          <p:cNvPr id="4" name="Slide Number Placeholder 3"/>
          <p:cNvSpPr>
            <a:spLocks noGrp="1"/>
          </p:cNvSpPr>
          <p:nvPr>
            <p:ph type="sldNum" sz="quarter" idx="10"/>
          </p:nvPr>
        </p:nvSpPr>
        <p:spPr/>
        <p:txBody>
          <a:bodyPr/>
          <a:lstStyle/>
          <a:p>
            <a:fld id="{05733028-A2A7-44FD-B959-1A7985816190}" type="slidenum">
              <a:rPr lang="en-GB" smtClean="0"/>
              <a:t>16</a:t>
            </a:fld>
            <a:endParaRPr lang="en-GB"/>
          </a:p>
        </p:txBody>
      </p:sp>
    </p:spTree>
    <p:extLst>
      <p:ext uri="{BB962C8B-B14F-4D97-AF65-F5344CB8AC3E}">
        <p14:creationId xmlns:p14="http://schemas.microsoft.com/office/powerpoint/2010/main" val="860973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At this stage we intend to meet all of the functional requirements we discussed and have started detailing and prototyping designs to demonstrate how.</a:t>
            </a:r>
          </a:p>
          <a:p>
            <a:endParaRPr lang="en-GB" baseline="0" dirty="0" smtClean="0"/>
          </a:p>
          <a:p>
            <a:r>
              <a:rPr lang="en-GB" baseline="0" dirty="0" smtClean="0"/>
              <a:t>The Support Assessment Matrix has been supplied to the other TOs and is available, along with the </a:t>
            </a:r>
            <a:r>
              <a:rPr lang="en-GB" baseline="0" dirty="0" err="1" smtClean="0"/>
              <a:t>NeSTS</a:t>
            </a:r>
            <a:r>
              <a:rPr lang="en-GB" baseline="0" dirty="0" smtClean="0"/>
              <a:t> worked examples, on the project website.</a:t>
            </a:r>
          </a:p>
          <a:p>
            <a:endParaRPr lang="en-GB" baseline="0" dirty="0" smtClean="0"/>
          </a:p>
          <a:p>
            <a:r>
              <a:rPr lang="en-GB" baseline="0" dirty="0" smtClean="0"/>
              <a:t>The headline areas we are working on now and next are;</a:t>
            </a:r>
          </a:p>
          <a:p>
            <a:endParaRPr lang="en-GB" baseline="0" dirty="0" smtClean="0"/>
          </a:p>
          <a:p>
            <a:r>
              <a:rPr lang="en-US" baseline="0" dirty="0" smtClean="0"/>
              <a:t>Stakeholder engagement</a:t>
            </a:r>
          </a:p>
          <a:p>
            <a:pPr marL="171450" indent="-171450">
              <a:buFont typeface="Arial" panose="020B0604020202020204" pitchFamily="34" charset="0"/>
              <a:buChar char="•"/>
            </a:pPr>
            <a:r>
              <a:rPr lang="en-US" baseline="0" dirty="0" smtClean="0"/>
              <a:t>We are visiting steel pole manufacturers to understand the opportunities and constraints of their products and processes.</a:t>
            </a:r>
          </a:p>
          <a:p>
            <a:pPr marL="171450" indent="-171450">
              <a:buFont typeface="Arial" panose="020B0604020202020204" pitchFamily="34" charset="0"/>
              <a:buChar char="•"/>
            </a:pPr>
            <a:r>
              <a:rPr lang="en-US" baseline="0" dirty="0" smtClean="0"/>
              <a:t>We are working with insulator and ancillary equipment suppliers to incorporate their products, services and ideas in our designs.</a:t>
            </a:r>
          </a:p>
          <a:p>
            <a:pPr marL="171450" indent="-171450">
              <a:buFont typeface="Arial" panose="020B0604020202020204" pitchFamily="34" charset="0"/>
              <a:buChar char="•"/>
            </a:pPr>
            <a:r>
              <a:rPr lang="en-US" baseline="0" dirty="0" smtClean="0"/>
              <a:t>And we are working with main contractors to ensure our designs enable efficient construction, operation, and maintenance, and embody their ideas and innovations.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 will continue our dialogue with consultee stakeholders with additional landscape and visual impact assessment, and updating them with the results of detail design.</a:t>
            </a:r>
          </a:p>
          <a:p>
            <a:endParaRPr lang="en-US" baseline="0" dirty="0" smtClean="0"/>
          </a:p>
          <a:p>
            <a:r>
              <a:rPr lang="en-US" baseline="0" dirty="0" smtClean="0"/>
              <a:t>Detailing and prototyping;</a:t>
            </a:r>
          </a:p>
          <a:p>
            <a:pPr marL="171450" indent="-171450">
              <a:buFont typeface="Arial" panose="020B0604020202020204" pitchFamily="34" charset="0"/>
              <a:buChar char="•"/>
            </a:pPr>
            <a:r>
              <a:rPr lang="en-US" baseline="0" dirty="0" smtClean="0"/>
              <a:t>Access arrangements – internal/external</a:t>
            </a:r>
          </a:p>
          <a:p>
            <a:pPr marL="171450" indent="-171450">
              <a:buFont typeface="Arial" panose="020B0604020202020204" pitchFamily="34" charset="0"/>
              <a:buChar char="•"/>
            </a:pPr>
            <a:r>
              <a:rPr lang="en-US" baseline="0" dirty="0" smtClean="0"/>
              <a:t>Cross arm design and jointing</a:t>
            </a:r>
          </a:p>
          <a:p>
            <a:endParaRPr lang="en-US" baseline="0" dirty="0" smtClean="0"/>
          </a:p>
          <a:p>
            <a:r>
              <a:rPr lang="en-US" baseline="0" dirty="0" smtClean="0"/>
              <a:t>Selecting OHL for parallel design.</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05733028-A2A7-44FD-B959-1A7985816190}" type="slidenum">
              <a:rPr lang="en-GB" smtClean="0"/>
              <a:t>17</a:t>
            </a:fld>
            <a:endParaRPr lang="en-GB"/>
          </a:p>
        </p:txBody>
      </p:sp>
    </p:spTree>
    <p:extLst>
      <p:ext uri="{BB962C8B-B14F-4D97-AF65-F5344CB8AC3E}">
        <p14:creationId xmlns:p14="http://schemas.microsoft.com/office/powerpoint/2010/main" val="1090599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 looking forward to showing you the detailed designs next year. In the meantime, do get in touch directly or via the website at www.NeSTSproject.com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Thanks!</a:t>
            </a:r>
          </a:p>
          <a:p>
            <a:endParaRPr lang="en-US" baseline="0" dirty="0" smtClean="0"/>
          </a:p>
        </p:txBody>
      </p:sp>
      <p:sp>
        <p:nvSpPr>
          <p:cNvPr id="4" name="Slide Number Placeholder 3"/>
          <p:cNvSpPr>
            <a:spLocks noGrp="1"/>
          </p:cNvSpPr>
          <p:nvPr>
            <p:ph type="sldNum" sz="quarter" idx="10"/>
          </p:nvPr>
        </p:nvSpPr>
        <p:spPr/>
        <p:txBody>
          <a:bodyPr/>
          <a:lstStyle/>
          <a:p>
            <a:fld id="{05733028-A2A7-44FD-B959-1A7985816190}" type="slidenum">
              <a:rPr lang="en-GB" smtClean="0"/>
              <a:t>18</a:t>
            </a:fld>
            <a:endParaRPr lang="en-GB"/>
          </a:p>
        </p:txBody>
      </p:sp>
    </p:spTree>
    <p:extLst>
      <p:ext uri="{BB962C8B-B14F-4D97-AF65-F5344CB8AC3E}">
        <p14:creationId xmlns:p14="http://schemas.microsoft.com/office/powerpoint/2010/main" val="1208490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err="1" smtClean="0"/>
              <a:t>NeSTS</a:t>
            </a:r>
            <a:r>
              <a:rPr lang="en-GB" baseline="0" dirty="0" smtClean="0"/>
              <a:t> stands for New Suite of Transmission Structures. The idea is to design and build an overhead line using new structures which have less environmental impact, cause stakeholders less concern, and are therefore easier to consent than those using current lattice steel designs</a:t>
            </a:r>
            <a:r>
              <a:rPr lang="en-GB" baseline="0" dirty="0" smtClean="0"/>
              <a:t>. It is doing a similar job to the T-pylon project, but at different voltages and capacities, and in different geographies.</a:t>
            </a: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 Tim </a:t>
            </a:r>
            <a:r>
              <a:rPr lang="en-US" dirty="0" err="1" smtClean="0"/>
              <a:t>Sammon</a:t>
            </a:r>
            <a:r>
              <a:rPr lang="en-US" dirty="0" smtClean="0"/>
              <a:t>, the</a:t>
            </a:r>
            <a:r>
              <a:rPr lang="en-US" baseline="0" dirty="0" smtClean="0"/>
              <a:t> project manager.</a:t>
            </a:r>
          </a:p>
          <a:p>
            <a:endParaRPr lang="en-GB" baseline="0" dirty="0" smtClean="0"/>
          </a:p>
          <a:p>
            <a:r>
              <a:rPr lang="en-GB" baseline="0" dirty="0" smtClean="0"/>
              <a:t>The Project is funded by the Network Innovation Competition, which awarded it £7.5m in 2015. It will design and test the new structures and design an overhead line using them by 2018. </a:t>
            </a:r>
          </a:p>
          <a:p>
            <a:endParaRPr lang="en-GB" baseline="0" dirty="0" smtClean="0"/>
          </a:p>
          <a:p>
            <a:r>
              <a:rPr lang="en-GB" baseline="0" dirty="0" smtClean="0"/>
              <a:t>There is then a stage gate to decide whether to construct the new design based on its performance. If the stage gate is passed, the project will build the new overhead line by 2021 before publishing design tools and closing reports in 2022.</a:t>
            </a:r>
          </a:p>
          <a:p>
            <a:endParaRPr lang="en-GB" baseline="0"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05733028-A2A7-44FD-B959-1A7985816190}" type="slidenum">
              <a:rPr lang="en-GB" smtClean="0"/>
              <a:t>2</a:t>
            </a:fld>
            <a:endParaRPr lang="en-GB"/>
          </a:p>
        </p:txBody>
      </p:sp>
    </p:spTree>
    <p:extLst>
      <p:ext uri="{BB962C8B-B14F-4D97-AF65-F5344CB8AC3E}">
        <p14:creationId xmlns:p14="http://schemas.microsoft.com/office/powerpoint/2010/main" val="853178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Our work is subject to important constraints. It must produce structures and overhead lines which meet or exceed current safety standards and performance, and, it must deliver these at lower or equal cost to customers.</a:t>
            </a:r>
          </a:p>
          <a:p>
            <a:endParaRPr lang="en-GB" baseline="0" dirty="0" smtClean="0"/>
          </a:p>
          <a:p>
            <a:r>
              <a:rPr lang="en-GB" baseline="0" dirty="0" smtClean="0"/>
              <a:t>Our internal stakeholders compiled many functional requirements related to making overhead lines which are easier or different to consent. These cover environmental impacts of the structures themselves and their construction, their impact on wildlife, and their visual impact on the landscape.</a:t>
            </a:r>
          </a:p>
          <a:p>
            <a:endParaRPr lang="en-GB" baseline="0" dirty="0" smtClean="0"/>
          </a:p>
          <a:p>
            <a:r>
              <a:rPr lang="en-GB" baseline="0" dirty="0" smtClean="0"/>
              <a:t>Some other functional requirements are shown here;</a:t>
            </a:r>
          </a:p>
          <a:p>
            <a:endParaRPr lang="en-GB" baseline="0" dirty="0" smtClean="0"/>
          </a:p>
          <a:p>
            <a:pPr marL="171450" indent="-171450">
              <a:buFont typeface="Arial" panose="020B0604020202020204" pitchFamily="34" charset="0"/>
              <a:buChar char="•"/>
            </a:pPr>
            <a:r>
              <a:rPr lang="en-GB" baseline="0" dirty="0" smtClean="0"/>
              <a:t>We must be able to inspect and repair/replace any structure mounted equipment under a single circuit outage.</a:t>
            </a:r>
          </a:p>
          <a:p>
            <a:pPr marL="171450" indent="-171450">
              <a:buFont typeface="Arial" panose="020B0604020202020204" pitchFamily="34" charset="0"/>
              <a:buChar char="•"/>
            </a:pPr>
            <a:r>
              <a:rPr lang="en-GB" baseline="0" dirty="0" smtClean="0"/>
              <a:t>The structures must be climbable using lines and clickers.</a:t>
            </a:r>
          </a:p>
          <a:p>
            <a:pPr marL="171450" indent="-171450">
              <a:buFont typeface="Arial" panose="020B0604020202020204" pitchFamily="34" charset="0"/>
              <a:buChar char="•"/>
            </a:pPr>
            <a:r>
              <a:rPr lang="en-GB" baseline="0" dirty="0" smtClean="0"/>
              <a:t>They must enable mistake proof demarcation and access.</a:t>
            </a:r>
          </a:p>
          <a:p>
            <a:pPr marL="171450" indent="-171450">
              <a:buFont typeface="Arial" panose="020B0604020202020204" pitchFamily="34" charset="0"/>
              <a:buChar char="•"/>
            </a:pPr>
            <a:r>
              <a:rPr lang="en-GB" baseline="0" dirty="0" smtClean="0"/>
              <a:t>We need clearance to lower conductors past lower arms/conductors vertically. </a:t>
            </a:r>
          </a:p>
          <a:p>
            <a:pPr marL="171450" indent="-171450">
              <a:buFont typeface="Arial" panose="020B0604020202020204" pitchFamily="34" charset="0"/>
              <a:buChar char="•"/>
            </a:pPr>
            <a:r>
              <a:rPr lang="en-GB" baseline="0" dirty="0" smtClean="0"/>
              <a:t>And, we want to design modularity into the foundation interface, extensions &amp; fittings.</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endParaRPr lang="en-GB" baseline="0" dirty="0" smtClean="0"/>
          </a:p>
          <a:p>
            <a:endParaRPr lang="en-GB" baseline="0" dirty="0" smtClean="0"/>
          </a:p>
          <a:p>
            <a:endParaRPr lang="en-GB" baseline="0" dirty="0" smtClean="0"/>
          </a:p>
          <a:p>
            <a:r>
              <a:rPr lang="en-GB" baseline="0" dirty="0" smtClean="0"/>
              <a:t>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05733028-A2A7-44FD-B959-1A7985816190}" type="slidenum">
              <a:rPr lang="en-GB" smtClean="0"/>
              <a:t>3</a:t>
            </a:fld>
            <a:endParaRPr lang="en-GB"/>
          </a:p>
        </p:txBody>
      </p:sp>
    </p:spTree>
    <p:extLst>
      <p:ext uri="{BB962C8B-B14F-4D97-AF65-F5344CB8AC3E}">
        <p14:creationId xmlns:p14="http://schemas.microsoft.com/office/powerpoint/2010/main" val="2098659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NIA project developed eight design concepts and an </a:t>
            </a:r>
            <a:r>
              <a:rPr lang="en-GB" dirty="0" smtClean="0"/>
              <a:t>assessment matrix tool to enable the complex task of comparing</a:t>
            </a:r>
            <a:r>
              <a:rPr lang="en-GB" baseline="0" dirty="0" smtClean="0"/>
              <a:t> them.</a:t>
            </a:r>
          </a:p>
          <a:p>
            <a:endParaRPr lang="en-GB" baseline="0" dirty="0" smtClean="0"/>
          </a:p>
          <a:p>
            <a:r>
              <a:rPr lang="en-GB" baseline="0" dirty="0" smtClean="0"/>
              <a:t>Our first task has been to expose this work to our stakeholders, refine and publish  the tool, and select a design concept to progress into detail design.</a:t>
            </a:r>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05733028-A2A7-44FD-B959-1A7985816190}" type="slidenum">
              <a:rPr lang="en-GB" smtClean="0"/>
              <a:t>4</a:t>
            </a:fld>
            <a:endParaRPr lang="en-GB"/>
          </a:p>
        </p:txBody>
      </p:sp>
    </p:spTree>
    <p:extLst>
      <p:ext uri="{BB962C8B-B14F-4D97-AF65-F5344CB8AC3E}">
        <p14:creationId xmlns:p14="http://schemas.microsoft.com/office/powerpoint/2010/main" val="2535301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Shape 333"/>
          <p:cNvSpPr>
            <a:spLocks noGrp="1" noRot="1" noChangeAspect="1"/>
          </p:cNvSpPr>
          <p:nvPr>
            <p:ph type="sldImg"/>
          </p:nvPr>
        </p:nvSpPr>
        <p:spPr>
          <a:prstGeom prst="rect">
            <a:avLst/>
          </a:prstGeom>
        </p:spPr>
        <p:txBody>
          <a:bodyPr/>
          <a:lstStyle/>
          <a:p>
            <a:endParaRPr/>
          </a:p>
        </p:txBody>
      </p:sp>
      <p:sp>
        <p:nvSpPr>
          <p:cNvPr id="334" name="Shape 334"/>
          <p:cNvSpPr>
            <a:spLocks noGrp="1"/>
          </p:cNvSpPr>
          <p:nvPr>
            <p:ph type="body" sz="quarter" idx="1"/>
          </p:nvPr>
        </p:nvSpPr>
        <p:spPr>
          <a:prstGeom prst="rect">
            <a:avLst/>
          </a:prstGeom>
        </p:spPr>
        <p:txBody>
          <a:bodyPr/>
          <a:lstStyle/>
          <a:p>
            <a:r>
              <a:rPr dirty="0"/>
              <a:t>The matrix enables weightings to be applied </a:t>
            </a:r>
            <a:r>
              <a:rPr dirty="0" smtClean="0"/>
              <a:t>to </a:t>
            </a:r>
            <a:r>
              <a:rPr dirty="0"/>
              <a:t>main design aspects. </a:t>
            </a:r>
          </a:p>
          <a:p>
            <a:pPr>
              <a:defRPr sz="1100"/>
            </a:pPr>
            <a:endParaRPr lang="en-GB" dirty="0" smtClean="0"/>
          </a:p>
          <a:p>
            <a:pPr>
              <a:defRPr sz="1100"/>
            </a:pPr>
            <a:r>
              <a:rPr dirty="0" smtClean="0"/>
              <a:t>These </a:t>
            </a:r>
            <a:r>
              <a:rPr dirty="0"/>
              <a:t>are;</a:t>
            </a:r>
          </a:p>
          <a:p>
            <a:pPr>
              <a:defRPr sz="1100"/>
            </a:pPr>
            <a:endParaRPr dirty="0"/>
          </a:p>
          <a:p>
            <a:pPr>
              <a:defRPr sz="1100"/>
            </a:pPr>
            <a:r>
              <a:rPr dirty="0"/>
              <a:t>	Electrical, which compares the electro-magnetic and related performance of the designs;</a:t>
            </a:r>
          </a:p>
          <a:p>
            <a:pPr>
              <a:defRPr sz="1100"/>
            </a:pPr>
            <a:endParaRPr dirty="0"/>
          </a:p>
          <a:p>
            <a:pPr>
              <a:defRPr sz="1100"/>
            </a:pPr>
            <a:r>
              <a:rPr dirty="0"/>
              <a:t>	Supports &amp; foundations, which compares the implications of their structural form from many practical perspectives;</a:t>
            </a:r>
          </a:p>
          <a:p>
            <a:pPr>
              <a:defRPr sz="1100"/>
            </a:pPr>
            <a:endParaRPr dirty="0"/>
          </a:p>
          <a:p>
            <a:pPr>
              <a:defRPr sz="1100"/>
            </a:pPr>
            <a:r>
              <a:rPr dirty="0"/>
              <a:t>	Mechanical and Electrical, which compares their mechanical aspects of supporting and insulating electricity conductors;</a:t>
            </a:r>
          </a:p>
          <a:p>
            <a:pPr>
              <a:defRPr sz="1100"/>
            </a:pPr>
            <a:endParaRPr dirty="0"/>
          </a:p>
          <a:p>
            <a:pPr>
              <a:defRPr sz="1100"/>
            </a:pPr>
            <a:r>
              <a:rPr dirty="0"/>
              <a:t>	Construction, which compares their attributes in relation to construction;</a:t>
            </a:r>
          </a:p>
          <a:p>
            <a:pPr>
              <a:defRPr sz="1100"/>
            </a:pPr>
            <a:endParaRPr dirty="0"/>
          </a:p>
          <a:p>
            <a:pPr>
              <a:defRPr sz="1100"/>
            </a:pPr>
            <a:r>
              <a:rPr dirty="0"/>
              <a:t>	Maintenance, which compares how each design would enable maintenance;</a:t>
            </a:r>
          </a:p>
          <a:p>
            <a:pPr>
              <a:defRPr sz="1100"/>
            </a:pPr>
            <a:endParaRPr dirty="0"/>
          </a:p>
          <a:p>
            <a:pPr>
              <a:defRPr sz="1100"/>
            </a:pPr>
            <a:r>
              <a:rPr dirty="0"/>
              <a:t>	Operational Safety, which compares how safely the structures and the conductors they are supporting can be accessed; and</a:t>
            </a:r>
          </a:p>
          <a:p>
            <a:pPr>
              <a:defRPr sz="1100"/>
            </a:pPr>
            <a:endParaRPr dirty="0"/>
          </a:p>
          <a:p>
            <a:pPr>
              <a:defRPr sz="1100"/>
            </a:pPr>
            <a:r>
              <a:rPr dirty="0"/>
              <a:t>	Environmental, which compares the structures in terms of their impact on the environment.</a:t>
            </a:r>
          </a:p>
          <a:p>
            <a:pPr>
              <a:defRPr sz="1100"/>
            </a:pPr>
            <a:endParaRPr dirty="0"/>
          </a:p>
          <a:p>
            <a:r>
              <a:rPr lang="en-US" dirty="0" smtClean="0"/>
              <a:t>The</a:t>
            </a:r>
            <a:r>
              <a:rPr lang="en-US" baseline="0" dirty="0" smtClean="0"/>
              <a:t> weightings</a:t>
            </a:r>
            <a:r>
              <a:rPr lang="en-US" dirty="0" smtClean="0"/>
              <a:t> allow users to specify their perspective for comparing designs, and enables sensitivity analysis to examine a comparison’s robustness to different perspectives.</a:t>
            </a:r>
          </a:p>
          <a:p>
            <a:endParaRPr lang="en-US" dirty="0" smtClean="0"/>
          </a:p>
          <a:p>
            <a:pPr>
              <a:defRPr sz="1100"/>
            </a:pPr>
            <a:r>
              <a:rPr lang="en-US" dirty="0" smtClean="0"/>
              <a:t>The weightings shown here are those based on Scottish</a:t>
            </a:r>
            <a:r>
              <a:rPr lang="en-US" baseline="0" dirty="0" smtClean="0"/>
              <a:t> and Southern</a:t>
            </a:r>
            <a:r>
              <a:rPr lang="en-US" dirty="0" smtClean="0"/>
              <a:t> Electricity Network’s perspective for this project. </a:t>
            </a:r>
          </a:p>
          <a:p>
            <a:pPr>
              <a:defRPr sz="1100"/>
            </a:pPr>
            <a:endParaRPr dirty="0"/>
          </a:p>
          <a:p>
            <a:pPr>
              <a:defRPr sz="1100"/>
            </a:pPr>
            <a:endParaRPr dirty="0"/>
          </a:p>
          <a:p>
            <a:pPr>
              <a:defRPr sz="1100"/>
            </a:pPr>
            <a:endParaRPr dirty="0"/>
          </a:p>
          <a:p>
            <a:pPr>
              <a:defRPr sz="1100"/>
            </a:pPr>
            <a:r>
              <a:rPr dirty="0"/>
              <a:t>	</a:t>
            </a:r>
          </a:p>
          <a:p>
            <a:endParaRPr sz="1100" dirty="0"/>
          </a:p>
          <a:p>
            <a:endParaRPr sz="1100" dirty="0"/>
          </a:p>
          <a:p>
            <a:endParaRPr sz="1100" dirty="0"/>
          </a:p>
          <a:p>
            <a:endParaRPr sz="1100" dirty="0"/>
          </a:p>
          <a:p>
            <a:r>
              <a:rPr dirty="0"/>
              <a:t> </a:t>
            </a:r>
          </a:p>
        </p:txBody>
      </p:sp>
    </p:spTree>
    <p:extLst>
      <p:ext uri="{BB962C8B-B14F-4D97-AF65-F5344CB8AC3E}">
        <p14:creationId xmlns:p14="http://schemas.microsoft.com/office/powerpoint/2010/main" val="1481829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noRot="1" noChangeAspect="1"/>
          </p:cNvSpPr>
          <p:nvPr>
            <p:ph type="sldImg"/>
          </p:nvPr>
        </p:nvSpPr>
        <p:spPr>
          <a:prstGeom prst="rect">
            <a:avLst/>
          </a:prstGeom>
        </p:spPr>
        <p:txBody>
          <a:bodyPr/>
          <a:lstStyle/>
          <a:p>
            <a:endParaRPr/>
          </a:p>
        </p:txBody>
      </p:sp>
      <p:sp>
        <p:nvSpPr>
          <p:cNvPr id="339" name="Shape 339"/>
          <p:cNvSpPr>
            <a:spLocks noGrp="1"/>
          </p:cNvSpPr>
          <p:nvPr>
            <p:ph type="body" sz="quarter" idx="1"/>
          </p:nvPr>
        </p:nvSpPr>
        <p:spPr>
          <a:prstGeom prst="rect">
            <a:avLst/>
          </a:prstGeom>
        </p:spPr>
        <p:txBody>
          <a:bodyPr/>
          <a:lstStyle/>
          <a:p>
            <a:pPr defTabSz="925739"/>
            <a:r>
              <a:rPr/>
              <a:t>Each of these is then broken down into its design aspects for detailed scoring.</a:t>
            </a:r>
          </a:p>
          <a:p>
            <a:pPr defTabSz="925739"/>
            <a:endParaRPr/>
          </a:p>
          <a:p>
            <a:pPr defTabSz="925739"/>
            <a:r>
              <a:rPr/>
              <a:t>For example, operational safety is broken down into 4 design aspects; Access/Egress/Rescue, Live line working, management of Induced voltages / currents / application of additional earthing, and circuit demarcation.</a:t>
            </a:r>
          </a:p>
          <a:p>
            <a:pPr defTabSz="925739"/>
            <a:endParaRPr/>
          </a:p>
          <a:p>
            <a:pPr defTabSz="925739"/>
            <a:endParaRPr/>
          </a:p>
          <a:p>
            <a:pPr defTabSz="925739"/>
            <a:endParaRPr/>
          </a:p>
        </p:txBody>
      </p:sp>
    </p:spTree>
    <p:extLst>
      <p:ext uri="{BB962C8B-B14F-4D97-AF65-F5344CB8AC3E}">
        <p14:creationId xmlns:p14="http://schemas.microsoft.com/office/powerpoint/2010/main" val="748737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hape 343"/>
          <p:cNvSpPr>
            <a:spLocks noGrp="1" noRot="1" noChangeAspect="1"/>
          </p:cNvSpPr>
          <p:nvPr>
            <p:ph type="sldImg"/>
          </p:nvPr>
        </p:nvSpPr>
        <p:spPr>
          <a:prstGeom prst="rect">
            <a:avLst/>
          </a:prstGeom>
        </p:spPr>
        <p:txBody>
          <a:bodyPr/>
          <a:lstStyle/>
          <a:p>
            <a:endParaRPr/>
          </a:p>
        </p:txBody>
      </p:sp>
      <p:sp>
        <p:nvSpPr>
          <p:cNvPr id="344" name="Shape 344"/>
          <p:cNvSpPr>
            <a:spLocks noGrp="1"/>
          </p:cNvSpPr>
          <p:nvPr>
            <p:ph type="body" sz="quarter" idx="1"/>
          </p:nvPr>
        </p:nvSpPr>
        <p:spPr>
          <a:prstGeom prst="rect">
            <a:avLst/>
          </a:prstGeom>
        </p:spPr>
        <p:txBody>
          <a:bodyPr/>
          <a:lstStyle/>
          <a:p>
            <a:r>
              <a:rPr/>
              <a:t>Each of these is explained in the rationale tab of the assessment spreadsheet.</a:t>
            </a:r>
          </a:p>
          <a:p>
            <a:endParaRPr/>
          </a:p>
          <a:p>
            <a:endParaRPr/>
          </a:p>
        </p:txBody>
      </p:sp>
    </p:spTree>
    <p:extLst>
      <p:ext uri="{BB962C8B-B14F-4D97-AF65-F5344CB8AC3E}">
        <p14:creationId xmlns:p14="http://schemas.microsoft.com/office/powerpoint/2010/main" val="1920272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a:spLocks noGrp="1" noRot="1" noChangeAspect="1"/>
          </p:cNvSpPr>
          <p:nvPr>
            <p:ph type="sldImg"/>
          </p:nvPr>
        </p:nvSpPr>
        <p:spPr>
          <a:prstGeom prst="rect">
            <a:avLst/>
          </a:prstGeom>
        </p:spPr>
        <p:txBody>
          <a:bodyPr/>
          <a:lstStyle/>
          <a:p>
            <a:endParaRPr/>
          </a:p>
        </p:txBody>
      </p:sp>
      <p:sp>
        <p:nvSpPr>
          <p:cNvPr id="349" name="Shape 349"/>
          <p:cNvSpPr>
            <a:spLocks noGrp="1"/>
          </p:cNvSpPr>
          <p:nvPr>
            <p:ph type="body" sz="quarter" idx="1"/>
          </p:nvPr>
        </p:nvSpPr>
        <p:spPr>
          <a:prstGeom prst="rect">
            <a:avLst/>
          </a:prstGeom>
        </p:spPr>
        <p:txBody>
          <a:bodyPr/>
          <a:lstStyle/>
          <a:p>
            <a:r>
              <a:rPr lang="en-GB" dirty="0" smtClean="0"/>
              <a:t>Each</a:t>
            </a:r>
            <a:r>
              <a:rPr lang="en-GB" baseline="0" dirty="0" smtClean="0"/>
              <a:t> design aspect </a:t>
            </a:r>
            <a:r>
              <a:rPr lang="en-GB" baseline="0" smtClean="0"/>
              <a:t>is</a:t>
            </a:r>
            <a:r>
              <a:rPr smtClean="0"/>
              <a:t> weighted within the main design aspect, </a:t>
            </a:r>
            <a:r>
              <a:rPr dirty="0"/>
              <a:t>by entering values into the Sub DA </a:t>
            </a:r>
            <a:r>
              <a:rPr dirty="0" err="1"/>
              <a:t>adjustm’t</a:t>
            </a:r>
            <a:r>
              <a:rPr dirty="0"/>
              <a:t> column. </a:t>
            </a:r>
          </a:p>
          <a:p>
            <a:endParaRPr dirty="0"/>
          </a:p>
          <a:p>
            <a:r>
              <a:rPr dirty="0"/>
              <a:t>The spreadsheet forces these relative numbers to divide the whole main design aspect weighting across the design aspects, and annotates the resulting overall weighting of the design aspect.</a:t>
            </a:r>
          </a:p>
          <a:p>
            <a:endParaRPr dirty="0"/>
          </a:p>
          <a:p>
            <a:r>
              <a:rPr dirty="0"/>
              <a:t>Design concepts are then scored between 1 and 9 comparatively depending on their performance in each aspect.</a:t>
            </a:r>
          </a:p>
          <a:p>
            <a:endParaRPr dirty="0"/>
          </a:p>
          <a:p>
            <a:r>
              <a:rPr dirty="0"/>
              <a:t>The score is multiplied by the overall weighting to generate a weighted score.</a:t>
            </a:r>
          </a:p>
          <a:p>
            <a:endParaRPr dirty="0"/>
          </a:p>
          <a:p>
            <a:r>
              <a:rPr dirty="0"/>
              <a:t>These are then summed to generate an overall score for each design concept.</a:t>
            </a:r>
          </a:p>
        </p:txBody>
      </p:sp>
    </p:spTree>
    <p:extLst>
      <p:ext uri="{BB962C8B-B14F-4D97-AF65-F5344CB8AC3E}">
        <p14:creationId xmlns:p14="http://schemas.microsoft.com/office/powerpoint/2010/main" val="1643677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Shape 353"/>
          <p:cNvSpPr>
            <a:spLocks noGrp="1" noRot="1" noChangeAspect="1"/>
          </p:cNvSpPr>
          <p:nvPr>
            <p:ph type="sldImg"/>
          </p:nvPr>
        </p:nvSpPr>
        <p:spPr>
          <a:prstGeom prst="rect">
            <a:avLst/>
          </a:prstGeom>
        </p:spPr>
        <p:txBody>
          <a:bodyPr/>
          <a:lstStyle/>
          <a:p>
            <a:endParaRPr/>
          </a:p>
        </p:txBody>
      </p:sp>
      <p:sp>
        <p:nvSpPr>
          <p:cNvPr id="354" name="Shape 354"/>
          <p:cNvSpPr>
            <a:spLocks noGrp="1"/>
          </p:cNvSpPr>
          <p:nvPr>
            <p:ph type="body" sz="quarter" idx="1"/>
          </p:nvPr>
        </p:nvSpPr>
        <p:spPr>
          <a:prstGeom prst="rect">
            <a:avLst/>
          </a:prstGeom>
        </p:spPr>
        <p:txBody>
          <a:bodyPr/>
          <a:lstStyle/>
          <a:p>
            <a:r>
              <a:rPr lang="en-US" dirty="0" smtClean="0"/>
              <a:t>Clearly, the design aspects need to be debated and scored by experts in the field, which is what we have done.</a:t>
            </a:r>
          </a:p>
          <a:p>
            <a:endParaRPr lang="en-US" dirty="0" smtClean="0"/>
          </a:p>
          <a:p>
            <a:r>
              <a:rPr lang="en-US" dirty="0" smtClean="0"/>
              <a:t>We then asked</a:t>
            </a:r>
            <a:r>
              <a:rPr lang="en-US" baseline="0" dirty="0" smtClean="0"/>
              <a:t> our Consultee Stakeholders to score and weight the Environmental design aspects during an event where they were exposed to </a:t>
            </a:r>
            <a:r>
              <a:rPr lang="en-US" baseline="0" dirty="0" err="1" smtClean="0"/>
              <a:t>visualisations</a:t>
            </a:r>
            <a:r>
              <a:rPr lang="en-US" baseline="0" dirty="0" smtClean="0"/>
              <a:t> and models of our concepts and to an interactive discussion of the design constraints and trade offs with the project design team and independent landscape architects.</a:t>
            </a:r>
          </a:p>
          <a:p>
            <a:endParaRPr dirty="0"/>
          </a:p>
        </p:txBody>
      </p:sp>
    </p:spTree>
    <p:extLst>
      <p:ext uri="{BB962C8B-B14F-4D97-AF65-F5344CB8AC3E}">
        <p14:creationId xmlns:p14="http://schemas.microsoft.com/office/powerpoint/2010/main" val="55132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43F3655-AEC5-4ABC-9810-4024D957C80F}" type="datetimeFigureOut">
              <a:rPr lang="en-GB" smtClean="0"/>
              <a:t>29/09/2016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2E0724-DF4C-4ECE-BF3A-AB3688549B18}" type="slidenum">
              <a:rPr lang="en-GB" smtClean="0"/>
              <a:t>‹#›</a:t>
            </a:fld>
            <a:endParaRPr lang="en-GB"/>
          </a:p>
        </p:txBody>
      </p:sp>
    </p:spTree>
    <p:extLst>
      <p:ext uri="{BB962C8B-B14F-4D97-AF65-F5344CB8AC3E}">
        <p14:creationId xmlns:p14="http://schemas.microsoft.com/office/powerpoint/2010/main" val="2630854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3F3655-AEC5-4ABC-9810-4024D957C80F}" type="datetimeFigureOut">
              <a:rPr lang="en-GB" smtClean="0"/>
              <a:t>29/09/2016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2E0724-DF4C-4ECE-BF3A-AB3688549B18}" type="slidenum">
              <a:rPr lang="en-GB" smtClean="0"/>
              <a:t>‹#›</a:t>
            </a:fld>
            <a:endParaRPr lang="en-GB"/>
          </a:p>
        </p:txBody>
      </p:sp>
    </p:spTree>
    <p:extLst>
      <p:ext uri="{BB962C8B-B14F-4D97-AF65-F5344CB8AC3E}">
        <p14:creationId xmlns:p14="http://schemas.microsoft.com/office/powerpoint/2010/main" val="1420643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3F3655-AEC5-4ABC-9810-4024D957C80F}" type="datetimeFigureOut">
              <a:rPr lang="en-GB" smtClean="0"/>
              <a:t>29/09/2016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2E0724-DF4C-4ECE-BF3A-AB3688549B18}" type="slidenum">
              <a:rPr lang="en-GB" smtClean="0"/>
              <a:t>‹#›</a:t>
            </a:fld>
            <a:endParaRPr lang="en-GB"/>
          </a:p>
        </p:txBody>
      </p:sp>
    </p:spTree>
    <p:extLst>
      <p:ext uri="{BB962C8B-B14F-4D97-AF65-F5344CB8AC3E}">
        <p14:creationId xmlns:p14="http://schemas.microsoft.com/office/powerpoint/2010/main" val="1530283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3F3655-AEC5-4ABC-9810-4024D957C80F}" type="datetimeFigureOut">
              <a:rPr lang="en-GB" smtClean="0"/>
              <a:t>29/09/2016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2E0724-DF4C-4ECE-BF3A-AB3688549B18}" type="slidenum">
              <a:rPr lang="en-GB" smtClean="0"/>
              <a:t>‹#›</a:t>
            </a:fld>
            <a:endParaRPr lang="en-GB"/>
          </a:p>
        </p:txBody>
      </p:sp>
    </p:spTree>
    <p:extLst>
      <p:ext uri="{BB962C8B-B14F-4D97-AF65-F5344CB8AC3E}">
        <p14:creationId xmlns:p14="http://schemas.microsoft.com/office/powerpoint/2010/main" val="3099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3F3655-AEC5-4ABC-9810-4024D957C80F}" type="datetimeFigureOut">
              <a:rPr lang="en-GB" smtClean="0"/>
              <a:t>29/09/2016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2E0724-DF4C-4ECE-BF3A-AB3688549B18}" type="slidenum">
              <a:rPr lang="en-GB" smtClean="0"/>
              <a:t>‹#›</a:t>
            </a:fld>
            <a:endParaRPr lang="en-GB"/>
          </a:p>
        </p:txBody>
      </p:sp>
    </p:spTree>
    <p:extLst>
      <p:ext uri="{BB962C8B-B14F-4D97-AF65-F5344CB8AC3E}">
        <p14:creationId xmlns:p14="http://schemas.microsoft.com/office/powerpoint/2010/main" val="804202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43F3655-AEC5-4ABC-9810-4024D957C80F}" type="datetimeFigureOut">
              <a:rPr lang="en-GB" smtClean="0"/>
              <a:t>29/09/2016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2E0724-DF4C-4ECE-BF3A-AB3688549B18}" type="slidenum">
              <a:rPr lang="en-GB" smtClean="0"/>
              <a:t>‹#›</a:t>
            </a:fld>
            <a:endParaRPr lang="en-GB"/>
          </a:p>
        </p:txBody>
      </p:sp>
    </p:spTree>
    <p:extLst>
      <p:ext uri="{BB962C8B-B14F-4D97-AF65-F5344CB8AC3E}">
        <p14:creationId xmlns:p14="http://schemas.microsoft.com/office/powerpoint/2010/main" val="3739762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43F3655-AEC5-4ABC-9810-4024D957C80F}" type="datetimeFigureOut">
              <a:rPr lang="en-GB" smtClean="0"/>
              <a:t>29/09/2016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2E0724-DF4C-4ECE-BF3A-AB3688549B18}" type="slidenum">
              <a:rPr lang="en-GB" smtClean="0"/>
              <a:t>‹#›</a:t>
            </a:fld>
            <a:endParaRPr lang="en-GB"/>
          </a:p>
        </p:txBody>
      </p:sp>
    </p:spTree>
    <p:extLst>
      <p:ext uri="{BB962C8B-B14F-4D97-AF65-F5344CB8AC3E}">
        <p14:creationId xmlns:p14="http://schemas.microsoft.com/office/powerpoint/2010/main" val="1198994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43F3655-AEC5-4ABC-9810-4024D957C80F}" type="datetimeFigureOut">
              <a:rPr lang="en-GB" smtClean="0"/>
              <a:t>29/09/2016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2E0724-DF4C-4ECE-BF3A-AB3688549B18}" type="slidenum">
              <a:rPr lang="en-GB" smtClean="0"/>
              <a:t>‹#›</a:t>
            </a:fld>
            <a:endParaRPr lang="en-GB"/>
          </a:p>
        </p:txBody>
      </p:sp>
    </p:spTree>
    <p:extLst>
      <p:ext uri="{BB962C8B-B14F-4D97-AF65-F5344CB8AC3E}">
        <p14:creationId xmlns:p14="http://schemas.microsoft.com/office/powerpoint/2010/main" val="2735340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F3655-AEC5-4ABC-9810-4024D957C80F}" type="datetimeFigureOut">
              <a:rPr lang="en-GB" smtClean="0"/>
              <a:t>29/09/2016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2E0724-DF4C-4ECE-BF3A-AB3688549B18}" type="slidenum">
              <a:rPr lang="en-GB" smtClean="0"/>
              <a:t>‹#›</a:t>
            </a:fld>
            <a:endParaRPr lang="en-GB"/>
          </a:p>
        </p:txBody>
      </p:sp>
    </p:spTree>
    <p:extLst>
      <p:ext uri="{BB962C8B-B14F-4D97-AF65-F5344CB8AC3E}">
        <p14:creationId xmlns:p14="http://schemas.microsoft.com/office/powerpoint/2010/main" val="3845533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3F3655-AEC5-4ABC-9810-4024D957C80F}" type="datetimeFigureOut">
              <a:rPr lang="en-GB" smtClean="0"/>
              <a:t>29/09/2016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2E0724-DF4C-4ECE-BF3A-AB3688549B18}" type="slidenum">
              <a:rPr lang="en-GB" smtClean="0"/>
              <a:t>‹#›</a:t>
            </a:fld>
            <a:endParaRPr lang="en-GB"/>
          </a:p>
        </p:txBody>
      </p:sp>
    </p:spTree>
    <p:extLst>
      <p:ext uri="{BB962C8B-B14F-4D97-AF65-F5344CB8AC3E}">
        <p14:creationId xmlns:p14="http://schemas.microsoft.com/office/powerpoint/2010/main" val="322162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3F3655-AEC5-4ABC-9810-4024D957C80F}" type="datetimeFigureOut">
              <a:rPr lang="en-GB" smtClean="0"/>
              <a:t>29/09/2016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2E0724-DF4C-4ECE-BF3A-AB3688549B18}" type="slidenum">
              <a:rPr lang="en-GB" smtClean="0"/>
              <a:t>‹#›</a:t>
            </a:fld>
            <a:endParaRPr lang="en-GB"/>
          </a:p>
        </p:txBody>
      </p:sp>
    </p:spTree>
    <p:extLst>
      <p:ext uri="{BB962C8B-B14F-4D97-AF65-F5344CB8AC3E}">
        <p14:creationId xmlns:p14="http://schemas.microsoft.com/office/powerpoint/2010/main" val="3059677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F3655-AEC5-4ABC-9810-4024D957C80F}" type="datetimeFigureOut">
              <a:rPr lang="en-GB" smtClean="0"/>
              <a:t>29/09/2016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E0724-DF4C-4ECE-BF3A-AB3688549B18}" type="slidenum">
              <a:rPr lang="en-GB" smtClean="0"/>
              <a:t>‹#›</a:t>
            </a:fld>
            <a:endParaRPr lang="en-GB"/>
          </a:p>
        </p:txBody>
      </p:sp>
    </p:spTree>
    <p:extLst>
      <p:ext uri="{BB962C8B-B14F-4D97-AF65-F5344CB8AC3E}">
        <p14:creationId xmlns:p14="http://schemas.microsoft.com/office/powerpoint/2010/main" val="4000027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6.pn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Z:\B - Research &amp; Development\_NIC Current Projects\NIC 2015\SSEN003 NeSTS - Project Delivery\Branding\JPEG\SSE Nests logo C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4063" y="1021428"/>
            <a:ext cx="4395873" cy="33183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89989" y="4494874"/>
            <a:ext cx="6964022" cy="830997"/>
          </a:xfrm>
          <a:prstGeom prst="rect">
            <a:avLst/>
          </a:prstGeom>
          <a:noFill/>
        </p:spPr>
        <p:txBody>
          <a:bodyPr wrap="none" rtlCol="0">
            <a:spAutoFit/>
          </a:bodyPr>
          <a:lstStyle/>
          <a:p>
            <a:r>
              <a:rPr lang="en-GB" sz="2400" dirty="0" smtClean="0">
                <a:solidFill>
                  <a:schemeClr val="tx2"/>
                </a:solidFill>
              </a:rPr>
              <a:t>Information for the Low Carbon Networks Conference </a:t>
            </a:r>
          </a:p>
          <a:p>
            <a:pPr algn="ctr"/>
            <a:r>
              <a:rPr lang="en-GB" sz="2400" dirty="0" smtClean="0">
                <a:solidFill>
                  <a:schemeClr val="tx2"/>
                </a:solidFill>
              </a:rPr>
              <a:t>October 2016</a:t>
            </a:r>
            <a:endParaRPr lang="en-GB" sz="2400" dirty="0">
              <a:solidFill>
                <a:schemeClr val="tx2"/>
              </a:solidFill>
            </a:endParaRPr>
          </a:p>
        </p:txBody>
      </p:sp>
    </p:spTree>
    <p:extLst>
      <p:ext uri="{BB962C8B-B14F-4D97-AF65-F5344CB8AC3E}">
        <p14:creationId xmlns:p14="http://schemas.microsoft.com/office/powerpoint/2010/main" val="4108303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762948392"/>
              </p:ext>
            </p:extLst>
          </p:nvPr>
        </p:nvGraphicFramePr>
        <p:xfrm>
          <a:off x="971600" y="692696"/>
          <a:ext cx="7704856"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nvPr>
        </p:nvSpPr>
        <p:spPr>
          <a:xfrm>
            <a:off x="323528" y="-609"/>
            <a:ext cx="8640960" cy="693305"/>
          </a:xfrm>
        </p:spPr>
        <p:txBody>
          <a:bodyPr>
            <a:normAutofit/>
          </a:bodyPr>
          <a:lstStyle/>
          <a:p>
            <a:pPr algn="r"/>
            <a:r>
              <a:rPr lang="en-GB" sz="3200" dirty="0" smtClean="0">
                <a:solidFill>
                  <a:schemeClr val="tx2"/>
                </a:solidFill>
              </a:rPr>
              <a:t>Statutory Consultee Response</a:t>
            </a:r>
            <a:endParaRPr lang="en-GB" sz="3200" dirty="0">
              <a:solidFill>
                <a:schemeClr val="tx2"/>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1082422" cy="817017"/>
          </a:xfrm>
          <a:prstGeom prst="rect">
            <a:avLst/>
          </a:prstGeom>
        </p:spPr>
      </p:pic>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8854" y="5437037"/>
            <a:ext cx="6793255" cy="1073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571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3528" y="-609"/>
            <a:ext cx="8640960" cy="693305"/>
          </a:xfrm>
        </p:spPr>
        <p:txBody>
          <a:bodyPr>
            <a:normAutofit/>
          </a:bodyPr>
          <a:lstStyle/>
          <a:p>
            <a:pPr algn="r"/>
            <a:r>
              <a:rPr lang="en-GB" sz="3200" dirty="0" smtClean="0">
                <a:solidFill>
                  <a:schemeClr val="tx2"/>
                </a:solidFill>
              </a:rPr>
              <a:t>Statutory Consultee Response</a:t>
            </a:r>
            <a:endParaRPr lang="en-GB" sz="3200" dirty="0">
              <a:solidFill>
                <a:schemeClr val="tx2"/>
              </a:solidFill>
            </a:endParaRPr>
          </a:p>
        </p:txBody>
      </p:sp>
      <p:graphicFrame>
        <p:nvGraphicFramePr>
          <p:cNvPr id="6" name="Chart 5"/>
          <p:cNvGraphicFramePr>
            <a:graphicFrameLocks/>
          </p:cNvGraphicFramePr>
          <p:nvPr>
            <p:extLst>
              <p:ext uri="{D42A27DB-BD31-4B8C-83A1-F6EECF244321}">
                <p14:modId xmlns:p14="http://schemas.microsoft.com/office/powerpoint/2010/main" val="2531607798"/>
              </p:ext>
            </p:extLst>
          </p:nvPr>
        </p:nvGraphicFramePr>
        <p:xfrm>
          <a:off x="971600" y="764702"/>
          <a:ext cx="7632848" cy="4752529"/>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082422" cy="817017"/>
          </a:xfrm>
          <a:prstGeom prst="rect">
            <a:avLst/>
          </a:prstGeom>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8854" y="5437037"/>
            <a:ext cx="6793255" cy="1073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401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51520" y="0"/>
            <a:ext cx="8784976" cy="620688"/>
          </a:xfrm>
        </p:spPr>
        <p:txBody>
          <a:bodyPr>
            <a:normAutofit/>
          </a:bodyPr>
          <a:lstStyle/>
          <a:p>
            <a:pPr algn="r"/>
            <a:r>
              <a:rPr lang="en-GB" sz="3200" dirty="0" smtClean="0">
                <a:solidFill>
                  <a:schemeClr val="tx2"/>
                </a:solidFill>
              </a:rPr>
              <a:t>Stakeholder Input</a:t>
            </a:r>
            <a:endParaRPr lang="en-GB" sz="3200" dirty="0">
              <a:solidFill>
                <a:schemeClr val="tx2"/>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5657432"/>
            <a:ext cx="1590566" cy="1200567"/>
          </a:xfrm>
          <a:prstGeom prst="rect">
            <a:avLst/>
          </a:prstGeom>
        </p:spPr>
      </p:pic>
      <p:sp>
        <p:nvSpPr>
          <p:cNvPr id="4" name="Content Placeholder 2"/>
          <p:cNvSpPr>
            <a:spLocks noGrp="1"/>
          </p:cNvSpPr>
          <p:nvPr>
            <p:ph idx="1"/>
          </p:nvPr>
        </p:nvSpPr>
        <p:spPr>
          <a:xfrm>
            <a:off x="539552" y="1340768"/>
            <a:ext cx="8322060" cy="4824536"/>
          </a:xfrm>
        </p:spPr>
        <p:txBody>
          <a:bodyPr>
            <a:normAutofit/>
          </a:bodyPr>
          <a:lstStyle/>
          <a:p>
            <a:pPr fontAlgn="base">
              <a:spcBef>
                <a:spcPct val="0"/>
              </a:spcBef>
              <a:spcAft>
                <a:spcPts val="1200"/>
              </a:spcAft>
            </a:pPr>
            <a:r>
              <a:rPr lang="en-GB" sz="2800" dirty="0" smtClean="0">
                <a:solidFill>
                  <a:srgbClr val="003466"/>
                </a:solidFill>
                <a:cs typeface="Arial" charset="0"/>
              </a:rPr>
              <a:t>Span</a:t>
            </a:r>
          </a:p>
          <a:p>
            <a:pPr lvl="1" fontAlgn="base">
              <a:spcBef>
                <a:spcPct val="0"/>
              </a:spcBef>
              <a:spcAft>
                <a:spcPts val="1200"/>
              </a:spcAft>
            </a:pPr>
            <a:r>
              <a:rPr lang="en-GB" sz="2400" dirty="0" smtClean="0">
                <a:solidFill>
                  <a:srgbClr val="003466"/>
                </a:solidFill>
                <a:cs typeface="Arial" charset="0"/>
              </a:rPr>
              <a:t>Want fewer structures, extra height ok.</a:t>
            </a:r>
          </a:p>
          <a:p>
            <a:pPr lvl="1" fontAlgn="base">
              <a:spcBef>
                <a:spcPct val="0"/>
              </a:spcBef>
              <a:spcAft>
                <a:spcPts val="1200"/>
              </a:spcAft>
            </a:pPr>
            <a:r>
              <a:rPr lang="en-GB" sz="2400" dirty="0" smtClean="0">
                <a:solidFill>
                  <a:srgbClr val="003466"/>
                </a:solidFill>
                <a:cs typeface="Arial" charset="0"/>
              </a:rPr>
              <a:t>Except sometimes!</a:t>
            </a:r>
          </a:p>
          <a:p>
            <a:pPr lvl="2" fontAlgn="base">
              <a:spcBef>
                <a:spcPct val="0"/>
              </a:spcBef>
              <a:spcAft>
                <a:spcPts val="1200"/>
              </a:spcAft>
            </a:pPr>
            <a:r>
              <a:rPr lang="en-GB" sz="2000" dirty="0" smtClean="0">
                <a:solidFill>
                  <a:srgbClr val="003466"/>
                </a:solidFill>
                <a:cs typeface="Arial" charset="0"/>
              </a:rPr>
              <a:t>The </a:t>
            </a:r>
            <a:r>
              <a:rPr lang="en-GB" sz="2000" dirty="0" err="1" smtClean="0">
                <a:solidFill>
                  <a:srgbClr val="003466"/>
                </a:solidFill>
                <a:cs typeface="Arial" charset="0"/>
              </a:rPr>
              <a:t>NeSTS</a:t>
            </a:r>
            <a:r>
              <a:rPr lang="en-GB" sz="2000" dirty="0" smtClean="0">
                <a:solidFill>
                  <a:srgbClr val="003466"/>
                </a:solidFill>
                <a:cs typeface="Arial" charset="0"/>
              </a:rPr>
              <a:t> suite will cater for both, congruently.</a:t>
            </a:r>
          </a:p>
          <a:p>
            <a:pPr fontAlgn="base">
              <a:spcBef>
                <a:spcPct val="0"/>
              </a:spcBef>
              <a:spcAft>
                <a:spcPts val="1200"/>
              </a:spcAft>
            </a:pPr>
            <a:endParaRPr lang="en-GB" sz="2800" dirty="0" smtClean="0">
              <a:solidFill>
                <a:srgbClr val="003466"/>
              </a:solidFill>
              <a:cs typeface="Arial" charset="0"/>
            </a:endParaRPr>
          </a:p>
          <a:p>
            <a:pPr fontAlgn="base">
              <a:spcBef>
                <a:spcPct val="0"/>
              </a:spcBef>
              <a:spcAft>
                <a:spcPts val="1200"/>
              </a:spcAft>
            </a:pPr>
            <a:r>
              <a:rPr lang="en-GB" sz="2800" dirty="0" smtClean="0">
                <a:solidFill>
                  <a:srgbClr val="003466"/>
                </a:solidFill>
                <a:cs typeface="Arial" charset="0"/>
              </a:rPr>
              <a:t>Maintenance</a:t>
            </a:r>
          </a:p>
          <a:p>
            <a:pPr lvl="1" fontAlgn="base">
              <a:spcBef>
                <a:spcPct val="0"/>
              </a:spcBef>
              <a:spcAft>
                <a:spcPts val="1200"/>
              </a:spcAft>
            </a:pPr>
            <a:r>
              <a:rPr lang="en-GB" sz="2400" dirty="0" smtClean="0">
                <a:solidFill>
                  <a:srgbClr val="003466"/>
                </a:solidFill>
                <a:cs typeface="Arial" charset="0"/>
              </a:rPr>
              <a:t>Need all operations catered for in detail.</a:t>
            </a:r>
          </a:p>
          <a:p>
            <a:pPr lvl="2" fontAlgn="base">
              <a:spcBef>
                <a:spcPct val="0"/>
              </a:spcBef>
              <a:spcAft>
                <a:spcPts val="1200"/>
              </a:spcAft>
            </a:pPr>
            <a:r>
              <a:rPr lang="en-GB" sz="2000" dirty="0" smtClean="0">
                <a:solidFill>
                  <a:srgbClr val="003466"/>
                </a:solidFill>
                <a:cs typeface="Arial" charset="0"/>
              </a:rPr>
              <a:t>E.g. how to replace insulator when it is the cross arm?</a:t>
            </a:r>
          </a:p>
        </p:txBody>
      </p:sp>
    </p:spTree>
    <p:extLst>
      <p:ext uri="{BB962C8B-B14F-4D97-AF65-F5344CB8AC3E}">
        <p14:creationId xmlns:p14="http://schemas.microsoft.com/office/powerpoint/2010/main" val="337004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3528" y="0"/>
            <a:ext cx="8712968" cy="620688"/>
          </a:xfrm>
        </p:spPr>
        <p:txBody>
          <a:bodyPr>
            <a:normAutofit/>
          </a:bodyPr>
          <a:lstStyle/>
          <a:p>
            <a:pPr algn="r"/>
            <a:r>
              <a:rPr lang="en-GB" sz="3200" dirty="0" smtClean="0">
                <a:solidFill>
                  <a:schemeClr val="tx2"/>
                </a:solidFill>
              </a:rPr>
              <a:t>Stakeholder Input</a:t>
            </a:r>
            <a:endParaRPr lang="en-GB" sz="3200" dirty="0">
              <a:solidFill>
                <a:schemeClr val="tx2"/>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5657432"/>
            <a:ext cx="1590566" cy="1200567"/>
          </a:xfrm>
          <a:prstGeom prst="rect">
            <a:avLst/>
          </a:prstGeom>
        </p:spPr>
      </p:pic>
      <p:sp>
        <p:nvSpPr>
          <p:cNvPr id="4" name="Content Placeholder 2"/>
          <p:cNvSpPr>
            <a:spLocks noGrp="1"/>
          </p:cNvSpPr>
          <p:nvPr>
            <p:ph idx="1"/>
          </p:nvPr>
        </p:nvSpPr>
        <p:spPr>
          <a:xfrm>
            <a:off x="539552" y="1340768"/>
            <a:ext cx="8322060" cy="4824536"/>
          </a:xfrm>
        </p:spPr>
        <p:txBody>
          <a:bodyPr>
            <a:normAutofit/>
          </a:bodyPr>
          <a:lstStyle/>
          <a:p>
            <a:pPr fontAlgn="base">
              <a:spcBef>
                <a:spcPct val="0"/>
              </a:spcBef>
              <a:spcAft>
                <a:spcPts val="1200"/>
              </a:spcAft>
            </a:pPr>
            <a:r>
              <a:rPr lang="en-GB" sz="2800" dirty="0" smtClean="0">
                <a:solidFill>
                  <a:srgbClr val="003466"/>
                </a:solidFill>
                <a:cs typeface="Arial" charset="0"/>
              </a:rPr>
              <a:t>Tension support </a:t>
            </a:r>
            <a:r>
              <a:rPr lang="en-GB" sz="2800" dirty="0">
                <a:solidFill>
                  <a:srgbClr val="003466"/>
                </a:solidFill>
                <a:cs typeface="Arial" charset="0"/>
              </a:rPr>
              <a:t>c</a:t>
            </a:r>
            <a:r>
              <a:rPr lang="en-GB" sz="2800" dirty="0" smtClean="0">
                <a:solidFill>
                  <a:srgbClr val="003466"/>
                </a:solidFill>
                <a:cs typeface="Arial" charset="0"/>
              </a:rPr>
              <a:t>ontinuity</a:t>
            </a:r>
          </a:p>
          <a:p>
            <a:pPr lvl="1" fontAlgn="base">
              <a:spcBef>
                <a:spcPct val="0"/>
              </a:spcBef>
              <a:spcAft>
                <a:spcPts val="1200"/>
              </a:spcAft>
            </a:pPr>
            <a:r>
              <a:rPr lang="en-GB" sz="2400" dirty="0" smtClean="0">
                <a:solidFill>
                  <a:srgbClr val="003466"/>
                </a:solidFill>
                <a:cs typeface="Arial" charset="0"/>
              </a:rPr>
              <a:t>Need to develop tension designs at the same pace as suspension and ensure visual continuity.</a:t>
            </a:r>
          </a:p>
          <a:p>
            <a:pPr marL="0" indent="0" fontAlgn="base">
              <a:spcBef>
                <a:spcPct val="0"/>
              </a:spcBef>
              <a:spcAft>
                <a:spcPts val="1200"/>
              </a:spcAft>
              <a:buNone/>
            </a:pPr>
            <a:endParaRPr lang="en-GB" sz="2800" dirty="0" smtClean="0">
              <a:solidFill>
                <a:srgbClr val="003466"/>
              </a:solidFill>
              <a:cs typeface="Arial" charset="0"/>
            </a:endParaRPr>
          </a:p>
          <a:p>
            <a:pPr fontAlgn="base">
              <a:spcBef>
                <a:spcPct val="0"/>
              </a:spcBef>
              <a:spcAft>
                <a:spcPts val="1200"/>
              </a:spcAft>
            </a:pPr>
            <a:r>
              <a:rPr lang="en-GB" sz="2800" dirty="0" smtClean="0">
                <a:solidFill>
                  <a:srgbClr val="003466"/>
                </a:solidFill>
                <a:cs typeface="Arial" charset="0"/>
              </a:rPr>
              <a:t>Insulator configuration</a:t>
            </a:r>
          </a:p>
          <a:p>
            <a:pPr lvl="1" fontAlgn="base">
              <a:spcBef>
                <a:spcPct val="0"/>
              </a:spcBef>
              <a:spcAft>
                <a:spcPts val="1200"/>
              </a:spcAft>
            </a:pPr>
            <a:r>
              <a:rPr lang="en-GB" sz="2400" dirty="0" smtClean="0">
                <a:solidFill>
                  <a:srgbClr val="003466"/>
                </a:solidFill>
                <a:cs typeface="Arial" charset="0"/>
              </a:rPr>
              <a:t>Vees are unattractive compared to I strings.</a:t>
            </a:r>
            <a:endParaRPr lang="en-GB" sz="2000" dirty="0" smtClean="0">
              <a:solidFill>
                <a:srgbClr val="003466"/>
              </a:solidFill>
              <a:cs typeface="Arial" charset="0"/>
            </a:endParaRPr>
          </a:p>
        </p:txBody>
      </p:sp>
    </p:spTree>
    <p:extLst>
      <p:ext uri="{BB962C8B-B14F-4D97-AF65-F5344CB8AC3E}">
        <p14:creationId xmlns:p14="http://schemas.microsoft.com/office/powerpoint/2010/main" val="306779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9979" y="411501"/>
            <a:ext cx="2854509" cy="645223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5689"/>
            <a:ext cx="2843808" cy="6428050"/>
          </a:xfrm>
          <a:prstGeom prst="rect">
            <a:avLst/>
          </a:prstGeom>
        </p:spPr>
      </p:pic>
      <p:sp>
        <p:nvSpPr>
          <p:cNvPr id="5" name="Title 1"/>
          <p:cNvSpPr>
            <a:spLocks noGrp="1"/>
          </p:cNvSpPr>
          <p:nvPr>
            <p:ph type="title"/>
          </p:nvPr>
        </p:nvSpPr>
        <p:spPr>
          <a:xfrm>
            <a:off x="323528" y="0"/>
            <a:ext cx="8640960" cy="698711"/>
          </a:xfrm>
        </p:spPr>
        <p:txBody>
          <a:bodyPr>
            <a:normAutofit/>
          </a:bodyPr>
          <a:lstStyle/>
          <a:p>
            <a:pPr algn="r"/>
            <a:r>
              <a:rPr lang="en-GB" sz="3200" dirty="0" err="1" smtClean="0">
                <a:solidFill>
                  <a:schemeClr val="tx2"/>
                </a:solidFill>
              </a:rPr>
              <a:t>NeSTS</a:t>
            </a:r>
            <a:r>
              <a:rPr lang="en-GB" sz="3200" dirty="0" smtClean="0">
                <a:solidFill>
                  <a:schemeClr val="tx2"/>
                </a:solidFill>
              </a:rPr>
              <a:t> Design</a:t>
            </a:r>
            <a:endParaRPr lang="en-GB" sz="3200" dirty="0">
              <a:solidFill>
                <a:schemeClr val="tx2"/>
              </a:solidFil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23" y="5739"/>
            <a:ext cx="1082422" cy="817017"/>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54990" y="435688"/>
            <a:ext cx="2841270" cy="6422311"/>
          </a:xfrm>
          <a:prstGeom prst="rect">
            <a:avLst/>
          </a:prstGeom>
        </p:spPr>
      </p:pic>
    </p:spTree>
    <p:extLst>
      <p:ext uri="{BB962C8B-B14F-4D97-AF65-F5344CB8AC3E}">
        <p14:creationId xmlns:p14="http://schemas.microsoft.com/office/powerpoint/2010/main" val="2462970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23" y="548680"/>
            <a:ext cx="2797859" cy="6309320"/>
          </a:xfrm>
          <a:prstGeom prst="rect">
            <a:avLst/>
          </a:prstGeom>
        </p:spPr>
      </p:pic>
      <p:sp>
        <p:nvSpPr>
          <p:cNvPr id="5" name="Title 1"/>
          <p:cNvSpPr>
            <a:spLocks noGrp="1"/>
          </p:cNvSpPr>
          <p:nvPr>
            <p:ph type="title"/>
          </p:nvPr>
        </p:nvSpPr>
        <p:spPr>
          <a:xfrm>
            <a:off x="323528" y="0"/>
            <a:ext cx="8640960" cy="698711"/>
          </a:xfrm>
        </p:spPr>
        <p:txBody>
          <a:bodyPr>
            <a:normAutofit/>
          </a:bodyPr>
          <a:lstStyle/>
          <a:p>
            <a:pPr algn="r"/>
            <a:r>
              <a:rPr lang="en-GB" sz="3200" dirty="0" err="1" smtClean="0">
                <a:solidFill>
                  <a:schemeClr val="tx2"/>
                </a:solidFill>
              </a:rPr>
              <a:t>NeSTS</a:t>
            </a:r>
            <a:r>
              <a:rPr lang="en-GB" sz="3200" dirty="0" smtClean="0">
                <a:solidFill>
                  <a:schemeClr val="tx2"/>
                </a:solidFill>
              </a:rPr>
              <a:t> Design</a:t>
            </a:r>
            <a:endParaRPr lang="en-GB" sz="3200" dirty="0">
              <a:solidFill>
                <a:schemeClr val="tx2"/>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23" y="5739"/>
            <a:ext cx="1082422" cy="81701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9120" y="548680"/>
            <a:ext cx="6484879" cy="6309320"/>
          </a:xfrm>
          <a:prstGeom prst="rect">
            <a:avLst/>
          </a:prstGeom>
        </p:spPr>
      </p:pic>
    </p:spTree>
    <p:extLst>
      <p:ext uri="{BB962C8B-B14F-4D97-AF65-F5344CB8AC3E}">
        <p14:creationId xmlns:p14="http://schemas.microsoft.com/office/powerpoint/2010/main" val="1222539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322411106"/>
              </p:ext>
            </p:extLst>
          </p:nvPr>
        </p:nvGraphicFramePr>
        <p:xfrm>
          <a:off x="107502" y="723900"/>
          <a:ext cx="8903538" cy="6134100"/>
        </p:xfrm>
        <a:graphic>
          <a:graphicData uri="http://schemas.openxmlformats.org/drawingml/2006/table">
            <a:tbl>
              <a:tblPr firstRow="1" firstCol="1" bandRow="1">
                <a:tableStyleId>{5C22544A-7EE6-4342-B048-85BDC9FD1C3A}</a:tableStyleId>
              </a:tblPr>
              <a:tblGrid>
                <a:gridCol w="2664298"/>
                <a:gridCol w="978437"/>
                <a:gridCol w="1053454"/>
                <a:gridCol w="1053454"/>
                <a:gridCol w="1053454"/>
                <a:gridCol w="1053454"/>
                <a:gridCol w="1046987"/>
              </a:tblGrid>
              <a:tr h="473489">
                <a:tc>
                  <a:txBody>
                    <a:bodyPr/>
                    <a:lstStyle/>
                    <a:p>
                      <a:pPr>
                        <a:lnSpc>
                          <a:spcPct val="115000"/>
                        </a:lnSpc>
                        <a:spcAft>
                          <a:spcPts val="0"/>
                        </a:spcAft>
                      </a:pPr>
                      <a:r>
                        <a:rPr lang="en-GB" sz="1400" dirty="0">
                          <a:effectLst/>
                        </a:rPr>
                        <a:t>Design Particulars</a:t>
                      </a:r>
                      <a:endParaRPr lang="en-GB" sz="1400" dirty="0">
                        <a:effectLst/>
                        <a:latin typeface="Calibri"/>
                        <a:ea typeface="Calibri"/>
                        <a:cs typeface="Times New Roman"/>
                      </a:endParaRPr>
                    </a:p>
                  </a:txBody>
                  <a:tcPr marL="64401" marR="64401" marT="0" marB="0"/>
                </a:tc>
                <a:tc gridSpan="2">
                  <a:txBody>
                    <a:bodyPr/>
                    <a:lstStyle/>
                    <a:p>
                      <a:pPr>
                        <a:lnSpc>
                          <a:spcPct val="115000"/>
                        </a:lnSpc>
                        <a:spcAft>
                          <a:spcPts val="0"/>
                        </a:spcAft>
                      </a:pPr>
                      <a:r>
                        <a:rPr lang="en-GB" sz="1400">
                          <a:effectLst/>
                        </a:rPr>
                        <a:t>Heavy Duty</a:t>
                      </a:r>
                    </a:p>
                    <a:p>
                      <a:pPr>
                        <a:lnSpc>
                          <a:spcPct val="115000"/>
                        </a:lnSpc>
                        <a:spcAft>
                          <a:spcPts val="0"/>
                        </a:spcAft>
                      </a:pPr>
                      <a:r>
                        <a:rPr lang="en-GB" sz="1400">
                          <a:effectLst/>
                        </a:rPr>
                        <a:t>2x1450MVA, 275kV</a:t>
                      </a:r>
                      <a:endParaRPr lang="en-GB" sz="1400">
                        <a:effectLst/>
                        <a:latin typeface="Calibri"/>
                        <a:ea typeface="Calibri"/>
                        <a:cs typeface="Times New Roman"/>
                      </a:endParaRPr>
                    </a:p>
                  </a:txBody>
                  <a:tcPr marL="64401" marR="64401" marT="0" marB="0"/>
                </a:tc>
                <a:tc hMerge="1">
                  <a:txBody>
                    <a:bodyPr/>
                    <a:lstStyle/>
                    <a:p>
                      <a:endParaRPr lang="en-GB"/>
                    </a:p>
                  </a:txBody>
                  <a:tcPr/>
                </a:tc>
                <a:tc gridSpan="2">
                  <a:txBody>
                    <a:bodyPr/>
                    <a:lstStyle/>
                    <a:p>
                      <a:pPr>
                        <a:lnSpc>
                          <a:spcPct val="115000"/>
                        </a:lnSpc>
                        <a:spcAft>
                          <a:spcPts val="0"/>
                        </a:spcAft>
                      </a:pPr>
                      <a:r>
                        <a:rPr lang="en-GB" sz="1400">
                          <a:effectLst/>
                        </a:rPr>
                        <a:t>Medium Duty</a:t>
                      </a:r>
                    </a:p>
                    <a:p>
                      <a:pPr>
                        <a:lnSpc>
                          <a:spcPct val="115000"/>
                        </a:lnSpc>
                        <a:spcAft>
                          <a:spcPts val="0"/>
                        </a:spcAft>
                      </a:pPr>
                      <a:r>
                        <a:rPr lang="en-GB" sz="1400">
                          <a:effectLst/>
                        </a:rPr>
                        <a:t>2x1152MVA, 275KV</a:t>
                      </a:r>
                      <a:endParaRPr lang="en-GB" sz="1400">
                        <a:effectLst/>
                        <a:latin typeface="Calibri"/>
                        <a:ea typeface="Calibri"/>
                        <a:cs typeface="Times New Roman"/>
                      </a:endParaRPr>
                    </a:p>
                  </a:txBody>
                  <a:tcPr marL="64401" marR="64401" marT="0" marB="0"/>
                </a:tc>
                <a:tc hMerge="1">
                  <a:txBody>
                    <a:bodyPr/>
                    <a:lstStyle/>
                    <a:p>
                      <a:endParaRPr lang="en-GB"/>
                    </a:p>
                  </a:txBody>
                  <a:tcPr/>
                </a:tc>
                <a:tc gridSpan="2">
                  <a:txBody>
                    <a:bodyPr/>
                    <a:lstStyle/>
                    <a:p>
                      <a:pPr>
                        <a:lnSpc>
                          <a:spcPct val="115000"/>
                        </a:lnSpc>
                        <a:spcAft>
                          <a:spcPts val="0"/>
                        </a:spcAft>
                      </a:pPr>
                      <a:r>
                        <a:rPr lang="en-GB" sz="1400">
                          <a:effectLst/>
                        </a:rPr>
                        <a:t>Light Duty</a:t>
                      </a:r>
                    </a:p>
                    <a:p>
                      <a:pPr>
                        <a:lnSpc>
                          <a:spcPct val="115000"/>
                        </a:lnSpc>
                        <a:spcAft>
                          <a:spcPts val="0"/>
                        </a:spcAft>
                      </a:pPr>
                      <a:r>
                        <a:rPr lang="en-GB" sz="1400">
                          <a:effectLst/>
                        </a:rPr>
                        <a:t>2x725MVA, 275kV</a:t>
                      </a:r>
                      <a:endParaRPr lang="en-GB" sz="1400">
                        <a:effectLst/>
                        <a:latin typeface="Calibri"/>
                        <a:ea typeface="Calibri"/>
                        <a:cs typeface="Times New Roman"/>
                      </a:endParaRPr>
                    </a:p>
                  </a:txBody>
                  <a:tcPr marL="64401" marR="64401" marT="0" marB="0"/>
                </a:tc>
                <a:tc hMerge="1">
                  <a:txBody>
                    <a:bodyPr/>
                    <a:lstStyle/>
                    <a:p>
                      <a:endParaRPr lang="en-GB"/>
                    </a:p>
                  </a:txBody>
                  <a:tcPr/>
                </a:tc>
              </a:tr>
              <a:tr h="473489">
                <a:tc>
                  <a:txBody>
                    <a:bodyPr/>
                    <a:lstStyle/>
                    <a:p>
                      <a:pPr>
                        <a:lnSpc>
                          <a:spcPct val="115000"/>
                        </a:lnSpc>
                        <a:spcAft>
                          <a:spcPts val="0"/>
                        </a:spcAft>
                      </a:pPr>
                      <a:r>
                        <a:rPr lang="en-GB" sz="1400">
                          <a:effectLst/>
                        </a:rPr>
                        <a:t>Conductor</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2 x 700</a:t>
                      </a:r>
                    </a:p>
                    <a:p>
                      <a:pPr>
                        <a:lnSpc>
                          <a:spcPct val="115000"/>
                        </a:lnSpc>
                        <a:spcAft>
                          <a:spcPts val="0"/>
                        </a:spcAft>
                      </a:pPr>
                      <a:r>
                        <a:rPr lang="en-GB" sz="1400">
                          <a:effectLst/>
                        </a:rPr>
                        <a:t>Araucaria</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HS Keziah</a:t>
                      </a:r>
                    </a:p>
                    <a:p>
                      <a:pPr>
                        <a:lnSpc>
                          <a:spcPct val="115000"/>
                        </a:lnSpc>
                        <a:spcAft>
                          <a:spcPts val="0"/>
                        </a:spcAft>
                      </a:pPr>
                      <a:r>
                        <a:rPr lang="en-GB" sz="1400">
                          <a:effectLst/>
                        </a:rPr>
                        <a:t>eq OPGW</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2 x 500</a:t>
                      </a:r>
                    </a:p>
                    <a:p>
                      <a:pPr>
                        <a:lnSpc>
                          <a:spcPct val="115000"/>
                        </a:lnSpc>
                        <a:spcAft>
                          <a:spcPts val="0"/>
                        </a:spcAft>
                      </a:pPr>
                      <a:r>
                        <a:rPr lang="en-GB" sz="1400">
                          <a:effectLst/>
                        </a:rPr>
                        <a:t>Rubus</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HS Keziah</a:t>
                      </a:r>
                    </a:p>
                    <a:p>
                      <a:pPr>
                        <a:lnSpc>
                          <a:spcPct val="115000"/>
                        </a:lnSpc>
                        <a:spcAft>
                          <a:spcPts val="0"/>
                        </a:spcAft>
                      </a:pPr>
                      <a:r>
                        <a:rPr lang="en-GB" sz="1400">
                          <a:effectLst/>
                        </a:rPr>
                        <a:t>eq OPGW</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1 x 700</a:t>
                      </a:r>
                    </a:p>
                    <a:p>
                      <a:pPr>
                        <a:lnSpc>
                          <a:spcPct val="115000"/>
                        </a:lnSpc>
                        <a:spcAft>
                          <a:spcPts val="0"/>
                        </a:spcAft>
                      </a:pPr>
                      <a:r>
                        <a:rPr lang="en-GB" sz="1400">
                          <a:effectLst/>
                        </a:rPr>
                        <a:t>Araucaria</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HS Keziah</a:t>
                      </a:r>
                    </a:p>
                    <a:p>
                      <a:pPr>
                        <a:lnSpc>
                          <a:spcPct val="115000"/>
                        </a:lnSpc>
                        <a:spcAft>
                          <a:spcPts val="0"/>
                        </a:spcAft>
                      </a:pPr>
                      <a:r>
                        <a:rPr lang="en-GB" sz="1400">
                          <a:effectLst/>
                        </a:rPr>
                        <a:t>eq OPGW</a:t>
                      </a:r>
                      <a:endParaRPr lang="en-GB" sz="1400">
                        <a:effectLst/>
                        <a:latin typeface="Calibri"/>
                        <a:ea typeface="Calibri"/>
                        <a:cs typeface="Times New Roman"/>
                      </a:endParaRPr>
                    </a:p>
                  </a:txBody>
                  <a:tcPr marL="64401" marR="64401" marT="0" marB="0"/>
                </a:tc>
              </a:tr>
              <a:tr h="236745">
                <a:tc>
                  <a:txBody>
                    <a:bodyPr/>
                    <a:lstStyle/>
                    <a:p>
                      <a:pPr>
                        <a:lnSpc>
                          <a:spcPct val="115000"/>
                        </a:lnSpc>
                        <a:spcAft>
                          <a:spcPts val="0"/>
                        </a:spcAft>
                      </a:pPr>
                      <a:r>
                        <a:rPr lang="en-GB" sz="1400" dirty="0">
                          <a:effectLst/>
                        </a:rPr>
                        <a:t>Rated </a:t>
                      </a:r>
                      <a:r>
                        <a:rPr lang="en-GB" sz="1400" dirty="0" smtClean="0">
                          <a:effectLst/>
                        </a:rPr>
                        <a:t>temperature ( °C)</a:t>
                      </a:r>
                      <a:endParaRPr lang="en-GB" sz="1400" dirty="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90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N/A</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90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N/A</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90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N/A</a:t>
                      </a:r>
                      <a:endParaRPr lang="en-GB" sz="1400">
                        <a:effectLst/>
                        <a:latin typeface="Calibri"/>
                        <a:ea typeface="Calibri"/>
                        <a:cs typeface="Times New Roman"/>
                      </a:endParaRPr>
                    </a:p>
                  </a:txBody>
                  <a:tcPr marL="64401" marR="64401" marT="0" marB="0"/>
                </a:tc>
              </a:tr>
              <a:tr h="236745">
                <a:tc>
                  <a:txBody>
                    <a:bodyPr/>
                    <a:lstStyle/>
                    <a:p>
                      <a:pPr>
                        <a:lnSpc>
                          <a:spcPct val="115000"/>
                        </a:lnSpc>
                        <a:spcAft>
                          <a:spcPts val="0"/>
                        </a:spcAft>
                      </a:pPr>
                      <a:r>
                        <a:rPr lang="en-GB" sz="1400" dirty="0" smtClean="0">
                          <a:effectLst/>
                        </a:rPr>
                        <a:t>EDT (</a:t>
                      </a:r>
                      <a:r>
                        <a:rPr lang="en-GB" sz="1400" dirty="0" err="1" smtClean="0">
                          <a:effectLst/>
                        </a:rPr>
                        <a:t>kN</a:t>
                      </a:r>
                      <a:r>
                        <a:rPr lang="en-GB" sz="1400" dirty="0" smtClean="0">
                          <a:effectLst/>
                        </a:rPr>
                        <a:t>@°C)</a:t>
                      </a:r>
                      <a:endParaRPr lang="en-GB" sz="1400" dirty="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40@5</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19@5</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34@5</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19@5</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40@5</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19@5</a:t>
                      </a:r>
                      <a:endParaRPr lang="en-GB" sz="1400">
                        <a:effectLst/>
                        <a:latin typeface="Calibri"/>
                        <a:ea typeface="Calibri"/>
                        <a:cs typeface="Times New Roman"/>
                      </a:endParaRPr>
                    </a:p>
                  </a:txBody>
                  <a:tcPr marL="64401" marR="64401" marT="0" marB="0"/>
                </a:tc>
              </a:tr>
              <a:tr h="236745">
                <a:tc>
                  <a:txBody>
                    <a:bodyPr/>
                    <a:lstStyle/>
                    <a:p>
                      <a:pPr>
                        <a:lnSpc>
                          <a:spcPct val="115000"/>
                        </a:lnSpc>
                        <a:spcAft>
                          <a:spcPts val="0"/>
                        </a:spcAft>
                      </a:pPr>
                      <a:r>
                        <a:rPr lang="en-GB" sz="1400" dirty="0" smtClean="0">
                          <a:effectLst/>
                        </a:rPr>
                        <a:t>MET (</a:t>
                      </a:r>
                      <a:r>
                        <a:rPr lang="en-GB" sz="1400" dirty="0" err="1" smtClean="0">
                          <a:effectLst/>
                        </a:rPr>
                        <a:t>kN</a:t>
                      </a:r>
                      <a:r>
                        <a:rPr lang="en-GB" sz="1400" dirty="0" smtClean="0">
                          <a:effectLst/>
                        </a:rPr>
                        <a:t>@°C)</a:t>
                      </a:r>
                      <a:endParaRPr lang="en-GB" sz="1400" dirty="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50@-20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27@0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u="none" dirty="0">
                          <a:effectLst/>
                        </a:rPr>
                        <a:t>42.5@-15</a:t>
                      </a:r>
                      <a:endParaRPr lang="en-GB" sz="1400" u="none" dirty="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27@0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50@-20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27@0</a:t>
                      </a:r>
                      <a:endParaRPr lang="en-GB" sz="1400">
                        <a:effectLst/>
                        <a:latin typeface="Calibri"/>
                        <a:ea typeface="Calibri"/>
                        <a:cs typeface="Times New Roman"/>
                      </a:endParaRPr>
                    </a:p>
                  </a:txBody>
                  <a:tcPr marL="64401" marR="64401" marT="0" marB="0"/>
                </a:tc>
              </a:tr>
              <a:tr h="710233">
                <a:tc>
                  <a:txBody>
                    <a:bodyPr/>
                    <a:lstStyle/>
                    <a:p>
                      <a:pPr>
                        <a:lnSpc>
                          <a:spcPct val="115000"/>
                        </a:lnSpc>
                        <a:spcAft>
                          <a:spcPts val="0"/>
                        </a:spcAft>
                      </a:pPr>
                      <a:r>
                        <a:rPr lang="en-GB" sz="1400" dirty="0" smtClean="0">
                          <a:effectLst/>
                        </a:rPr>
                        <a:t>MWT (</a:t>
                      </a:r>
                      <a:r>
                        <a:rPr lang="en-GB" sz="1400" dirty="0" err="1" smtClean="0">
                          <a:effectLst/>
                        </a:rPr>
                        <a:t>kN</a:t>
                      </a:r>
                      <a:r>
                        <a:rPr lang="en-GB" sz="1400" dirty="0" smtClean="0">
                          <a:effectLst/>
                        </a:rPr>
                        <a:t>/°C/mm radial ice)</a:t>
                      </a:r>
                      <a:endParaRPr lang="en-GB" sz="1400" dirty="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193/</a:t>
                      </a:r>
                    </a:p>
                    <a:p>
                      <a:pPr>
                        <a:lnSpc>
                          <a:spcPct val="115000"/>
                        </a:lnSpc>
                        <a:spcAft>
                          <a:spcPts val="0"/>
                        </a:spcAft>
                      </a:pPr>
                      <a:r>
                        <a:rPr lang="en-GB" sz="1400">
                          <a:effectLst/>
                        </a:rPr>
                        <a:t>-10/60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dirty="0">
                          <a:effectLst/>
                        </a:rPr>
                        <a:t> </a:t>
                      </a:r>
                      <a:endParaRPr lang="en-GB" sz="1400" dirty="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131.6/</a:t>
                      </a:r>
                    </a:p>
                    <a:p>
                      <a:pPr>
                        <a:lnSpc>
                          <a:spcPct val="115000"/>
                        </a:lnSpc>
                        <a:spcAft>
                          <a:spcPts val="0"/>
                        </a:spcAft>
                      </a:pPr>
                      <a:r>
                        <a:rPr lang="en-GB" sz="1400">
                          <a:effectLst/>
                        </a:rPr>
                        <a:t>-10/max load</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 </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193/</a:t>
                      </a:r>
                    </a:p>
                    <a:p>
                      <a:pPr>
                        <a:lnSpc>
                          <a:spcPct val="115000"/>
                        </a:lnSpc>
                        <a:spcAft>
                          <a:spcPts val="0"/>
                        </a:spcAft>
                      </a:pPr>
                      <a:r>
                        <a:rPr lang="en-GB" sz="1400">
                          <a:effectLst/>
                        </a:rPr>
                        <a:t>-10/60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 </a:t>
                      </a:r>
                      <a:endParaRPr lang="en-GB" sz="1400">
                        <a:effectLst/>
                        <a:latin typeface="Calibri"/>
                        <a:ea typeface="Calibri"/>
                        <a:cs typeface="Times New Roman"/>
                      </a:endParaRPr>
                    </a:p>
                  </a:txBody>
                  <a:tcPr marL="64401" marR="64401" marT="0" marB="0"/>
                </a:tc>
              </a:tr>
              <a:tr h="236745">
                <a:tc>
                  <a:txBody>
                    <a:bodyPr/>
                    <a:lstStyle/>
                    <a:p>
                      <a:pPr>
                        <a:lnSpc>
                          <a:spcPct val="115000"/>
                        </a:lnSpc>
                        <a:spcAft>
                          <a:spcPts val="0"/>
                        </a:spcAft>
                      </a:pPr>
                      <a:r>
                        <a:rPr lang="en-GB" sz="1400" dirty="0">
                          <a:effectLst/>
                        </a:rPr>
                        <a:t>Standard </a:t>
                      </a:r>
                      <a:r>
                        <a:rPr lang="en-GB" sz="1400" dirty="0" smtClean="0">
                          <a:effectLst/>
                        </a:rPr>
                        <a:t>span (m)</a:t>
                      </a:r>
                      <a:endParaRPr lang="en-GB" sz="1400" dirty="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300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300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300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300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300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300</a:t>
                      </a:r>
                      <a:endParaRPr lang="en-GB" sz="1400">
                        <a:effectLst/>
                        <a:latin typeface="Calibri"/>
                        <a:ea typeface="Calibri"/>
                        <a:cs typeface="Times New Roman"/>
                      </a:endParaRPr>
                    </a:p>
                  </a:txBody>
                  <a:tcPr marL="64401" marR="64401" marT="0" marB="0"/>
                </a:tc>
              </a:tr>
              <a:tr h="236745">
                <a:tc>
                  <a:txBody>
                    <a:bodyPr/>
                    <a:lstStyle/>
                    <a:p>
                      <a:pPr>
                        <a:lnSpc>
                          <a:spcPct val="115000"/>
                        </a:lnSpc>
                        <a:spcAft>
                          <a:spcPts val="0"/>
                        </a:spcAft>
                      </a:pPr>
                      <a:r>
                        <a:rPr lang="en-GB" sz="1400" dirty="0">
                          <a:effectLst/>
                        </a:rPr>
                        <a:t>Max sum of adjacent </a:t>
                      </a:r>
                      <a:r>
                        <a:rPr lang="en-GB" sz="1400" dirty="0" smtClean="0">
                          <a:effectLst/>
                        </a:rPr>
                        <a:t>spans (m)</a:t>
                      </a:r>
                      <a:endParaRPr lang="en-GB" sz="1400" dirty="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660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660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660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660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660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660</a:t>
                      </a:r>
                      <a:endParaRPr lang="en-GB" sz="1400">
                        <a:effectLst/>
                        <a:latin typeface="Calibri"/>
                        <a:ea typeface="Calibri"/>
                        <a:cs typeface="Times New Roman"/>
                      </a:endParaRPr>
                    </a:p>
                  </a:txBody>
                  <a:tcPr marL="64401" marR="64401" marT="0" marB="0"/>
                </a:tc>
              </a:tr>
              <a:tr h="236745">
                <a:tc>
                  <a:txBody>
                    <a:bodyPr/>
                    <a:lstStyle/>
                    <a:p>
                      <a:pPr>
                        <a:lnSpc>
                          <a:spcPct val="115000"/>
                        </a:lnSpc>
                        <a:spcAft>
                          <a:spcPts val="0"/>
                        </a:spcAft>
                      </a:pPr>
                      <a:r>
                        <a:rPr lang="en-GB" sz="1400" dirty="0">
                          <a:effectLst/>
                        </a:rPr>
                        <a:t>Max single </a:t>
                      </a:r>
                      <a:r>
                        <a:rPr lang="en-GB" sz="1400" dirty="0" smtClean="0">
                          <a:effectLst/>
                        </a:rPr>
                        <a:t>span (m)</a:t>
                      </a:r>
                      <a:endParaRPr lang="en-GB" sz="1400" dirty="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450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450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450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450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450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450</a:t>
                      </a:r>
                      <a:endParaRPr lang="en-GB" sz="1400">
                        <a:effectLst/>
                        <a:latin typeface="Calibri"/>
                        <a:ea typeface="Calibri"/>
                        <a:cs typeface="Times New Roman"/>
                      </a:endParaRPr>
                    </a:p>
                  </a:txBody>
                  <a:tcPr marL="64401" marR="64401" marT="0" marB="0"/>
                </a:tc>
              </a:tr>
              <a:tr h="236745">
                <a:tc>
                  <a:txBody>
                    <a:bodyPr/>
                    <a:lstStyle/>
                    <a:p>
                      <a:pPr>
                        <a:lnSpc>
                          <a:spcPct val="115000"/>
                        </a:lnSpc>
                        <a:spcAft>
                          <a:spcPts val="0"/>
                        </a:spcAft>
                      </a:pPr>
                      <a:r>
                        <a:rPr lang="en-GB" sz="1400" dirty="0">
                          <a:effectLst/>
                        </a:rPr>
                        <a:t>Max wind span (climatic</a:t>
                      </a:r>
                      <a:r>
                        <a:rPr lang="en-GB" sz="1400" dirty="0" smtClean="0">
                          <a:effectLst/>
                        </a:rPr>
                        <a:t>) (m)</a:t>
                      </a:r>
                      <a:endParaRPr lang="en-GB" sz="1400" dirty="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330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330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330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330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267</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268</a:t>
                      </a:r>
                      <a:endParaRPr lang="en-GB" sz="1400">
                        <a:effectLst/>
                        <a:latin typeface="Calibri"/>
                        <a:ea typeface="Calibri"/>
                        <a:cs typeface="Times New Roman"/>
                      </a:endParaRPr>
                    </a:p>
                  </a:txBody>
                  <a:tcPr marL="64401" marR="64401" marT="0" marB="0"/>
                </a:tc>
              </a:tr>
              <a:tr h="236745">
                <a:tc>
                  <a:txBody>
                    <a:bodyPr/>
                    <a:lstStyle/>
                    <a:p>
                      <a:pPr>
                        <a:lnSpc>
                          <a:spcPct val="115000"/>
                        </a:lnSpc>
                        <a:spcAft>
                          <a:spcPts val="0"/>
                        </a:spcAft>
                      </a:pPr>
                      <a:r>
                        <a:rPr lang="en-GB" sz="1400" dirty="0">
                          <a:effectLst/>
                        </a:rPr>
                        <a:t>Maximum weight </a:t>
                      </a:r>
                      <a:r>
                        <a:rPr lang="en-GB" sz="1400" dirty="0" smtClean="0">
                          <a:effectLst/>
                        </a:rPr>
                        <a:t>span (m)  </a:t>
                      </a:r>
                      <a:endParaRPr lang="en-GB" sz="1400" dirty="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600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600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600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600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400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402</a:t>
                      </a:r>
                      <a:endParaRPr lang="en-GB" sz="1400">
                        <a:effectLst/>
                        <a:latin typeface="Calibri"/>
                        <a:ea typeface="Calibri"/>
                        <a:cs typeface="Times New Roman"/>
                      </a:endParaRPr>
                    </a:p>
                  </a:txBody>
                  <a:tcPr marL="64401" marR="64401" marT="0" marB="0"/>
                </a:tc>
              </a:tr>
              <a:tr h="473489">
                <a:tc>
                  <a:txBody>
                    <a:bodyPr/>
                    <a:lstStyle/>
                    <a:p>
                      <a:pPr>
                        <a:lnSpc>
                          <a:spcPct val="115000"/>
                        </a:lnSpc>
                        <a:spcAft>
                          <a:spcPts val="0"/>
                        </a:spcAft>
                      </a:pPr>
                      <a:r>
                        <a:rPr lang="en-GB" sz="1400" dirty="0">
                          <a:effectLst/>
                        </a:rPr>
                        <a:t>Minimum weight span (suspension supports</a:t>
                      </a:r>
                      <a:r>
                        <a:rPr lang="en-GB" sz="1400" dirty="0" smtClean="0">
                          <a:effectLst/>
                        </a:rPr>
                        <a:t>) (m)</a:t>
                      </a:r>
                      <a:endParaRPr lang="en-GB" sz="1400" dirty="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182</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182</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182</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182</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147</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147</a:t>
                      </a:r>
                      <a:endParaRPr lang="en-GB" sz="1400">
                        <a:effectLst/>
                        <a:latin typeface="Calibri"/>
                        <a:ea typeface="Calibri"/>
                        <a:cs typeface="Times New Roman"/>
                      </a:endParaRPr>
                    </a:p>
                  </a:txBody>
                  <a:tcPr marL="64401" marR="64401" marT="0" marB="0"/>
                </a:tc>
              </a:tr>
              <a:tr h="236745">
                <a:tc>
                  <a:txBody>
                    <a:bodyPr/>
                    <a:lstStyle/>
                    <a:p>
                      <a:pPr>
                        <a:lnSpc>
                          <a:spcPct val="115000"/>
                        </a:lnSpc>
                        <a:spcAft>
                          <a:spcPts val="0"/>
                        </a:spcAft>
                      </a:pPr>
                      <a:r>
                        <a:rPr lang="en-GB" sz="1400" dirty="0">
                          <a:effectLst/>
                        </a:rPr>
                        <a:t>Maximum equivalent </a:t>
                      </a:r>
                      <a:r>
                        <a:rPr lang="en-GB" sz="1400" dirty="0" smtClean="0">
                          <a:effectLst/>
                        </a:rPr>
                        <a:t>span (m)</a:t>
                      </a:r>
                      <a:endParaRPr lang="en-GB" sz="1400" dirty="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300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300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300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300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 </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 </a:t>
                      </a:r>
                      <a:endParaRPr lang="en-GB" sz="1400">
                        <a:effectLst/>
                        <a:latin typeface="Calibri"/>
                        <a:ea typeface="Calibri"/>
                        <a:cs typeface="Times New Roman"/>
                      </a:endParaRPr>
                    </a:p>
                  </a:txBody>
                  <a:tcPr marL="64401" marR="64401" marT="0" marB="0"/>
                </a:tc>
              </a:tr>
              <a:tr h="236745">
                <a:tc>
                  <a:txBody>
                    <a:bodyPr/>
                    <a:lstStyle/>
                    <a:p>
                      <a:pPr>
                        <a:lnSpc>
                          <a:spcPct val="115000"/>
                        </a:lnSpc>
                        <a:spcAft>
                          <a:spcPts val="0"/>
                        </a:spcAft>
                      </a:pPr>
                      <a:r>
                        <a:rPr lang="en-GB" sz="1400" dirty="0">
                          <a:effectLst/>
                        </a:rPr>
                        <a:t>Max </a:t>
                      </a:r>
                      <a:r>
                        <a:rPr lang="en-GB" sz="1400" dirty="0" smtClean="0">
                          <a:effectLst/>
                        </a:rPr>
                        <a:t>altitude (m)</a:t>
                      </a:r>
                      <a:endParaRPr lang="en-GB" sz="1400" dirty="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500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500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300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300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300</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300</a:t>
                      </a:r>
                      <a:endParaRPr lang="en-GB" sz="1400">
                        <a:effectLst/>
                        <a:latin typeface="Calibri"/>
                        <a:ea typeface="Calibri"/>
                        <a:cs typeface="Times New Roman"/>
                      </a:endParaRPr>
                    </a:p>
                  </a:txBody>
                  <a:tcPr marL="64401" marR="64401" marT="0" marB="0"/>
                </a:tc>
              </a:tr>
              <a:tr h="236745">
                <a:tc>
                  <a:txBody>
                    <a:bodyPr/>
                    <a:lstStyle/>
                    <a:p>
                      <a:pPr>
                        <a:lnSpc>
                          <a:spcPct val="115000"/>
                        </a:lnSpc>
                        <a:spcAft>
                          <a:spcPts val="0"/>
                        </a:spcAft>
                      </a:pPr>
                      <a:r>
                        <a:rPr lang="en-GB" sz="1400" dirty="0">
                          <a:effectLst/>
                        </a:rPr>
                        <a:t>Wind speed (mean hourly</a:t>
                      </a:r>
                      <a:r>
                        <a:rPr lang="en-GB" sz="1400" dirty="0" smtClean="0">
                          <a:effectLst/>
                        </a:rPr>
                        <a:t>) (ms-1)</a:t>
                      </a:r>
                      <a:endParaRPr lang="en-GB" sz="1400" dirty="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28.5</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28.5</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27</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27</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dirty="0">
                          <a:effectLst/>
                        </a:rPr>
                        <a:t>25</a:t>
                      </a:r>
                      <a:endParaRPr lang="en-GB" sz="1400" dirty="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25</a:t>
                      </a:r>
                      <a:endParaRPr lang="en-GB" sz="1400">
                        <a:effectLst/>
                        <a:latin typeface="Calibri"/>
                        <a:ea typeface="Calibri"/>
                        <a:cs typeface="Times New Roman"/>
                      </a:endParaRPr>
                    </a:p>
                  </a:txBody>
                  <a:tcPr marL="64401" marR="64401" marT="0" marB="0"/>
                </a:tc>
              </a:tr>
              <a:tr h="236745">
                <a:tc>
                  <a:txBody>
                    <a:bodyPr/>
                    <a:lstStyle/>
                    <a:p>
                      <a:pPr>
                        <a:lnSpc>
                          <a:spcPct val="115000"/>
                        </a:lnSpc>
                        <a:spcAft>
                          <a:spcPts val="0"/>
                        </a:spcAft>
                      </a:pPr>
                      <a:r>
                        <a:rPr lang="en-GB" sz="1400" dirty="0">
                          <a:effectLst/>
                        </a:rPr>
                        <a:t>Radial ice (no wind</a:t>
                      </a:r>
                      <a:r>
                        <a:rPr lang="en-GB" sz="1400" dirty="0" smtClean="0">
                          <a:effectLst/>
                        </a:rPr>
                        <a:t>) (mm)</a:t>
                      </a:r>
                      <a:endParaRPr lang="en-GB" sz="1400" dirty="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77.5</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77.5</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72.5</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72.5</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75</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75</a:t>
                      </a:r>
                      <a:endParaRPr lang="en-GB" sz="1400">
                        <a:effectLst/>
                        <a:latin typeface="Calibri"/>
                        <a:ea typeface="Calibri"/>
                        <a:cs typeface="Times New Roman"/>
                      </a:endParaRPr>
                    </a:p>
                  </a:txBody>
                  <a:tcPr marL="64401" marR="64401" marT="0" marB="0"/>
                </a:tc>
              </a:tr>
              <a:tr h="236745">
                <a:tc>
                  <a:txBody>
                    <a:bodyPr/>
                    <a:lstStyle/>
                    <a:p>
                      <a:pPr>
                        <a:lnSpc>
                          <a:spcPct val="115000"/>
                        </a:lnSpc>
                        <a:spcAft>
                          <a:spcPts val="0"/>
                        </a:spcAft>
                      </a:pPr>
                      <a:r>
                        <a:rPr lang="en-GB" sz="1400" dirty="0">
                          <a:effectLst/>
                        </a:rPr>
                        <a:t>Radial ice (with wind</a:t>
                      </a:r>
                      <a:r>
                        <a:rPr lang="en-GB" sz="1400" dirty="0" smtClean="0">
                          <a:effectLst/>
                        </a:rPr>
                        <a:t>) (mm)</a:t>
                      </a:r>
                      <a:endParaRPr lang="en-GB" sz="1400" dirty="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27.5</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27.5</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22.5</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22.5</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25</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25</a:t>
                      </a:r>
                      <a:endParaRPr lang="en-GB" sz="1400">
                        <a:effectLst/>
                        <a:latin typeface="Calibri"/>
                        <a:ea typeface="Calibri"/>
                        <a:cs typeface="Times New Roman"/>
                      </a:endParaRPr>
                    </a:p>
                  </a:txBody>
                  <a:tcPr marL="64401" marR="64401" marT="0" marB="0"/>
                </a:tc>
              </a:tr>
              <a:tr h="236745">
                <a:tc>
                  <a:txBody>
                    <a:bodyPr/>
                    <a:lstStyle/>
                    <a:p>
                      <a:pPr>
                        <a:lnSpc>
                          <a:spcPct val="115000"/>
                        </a:lnSpc>
                        <a:spcAft>
                          <a:spcPts val="0"/>
                        </a:spcAft>
                      </a:pPr>
                      <a:r>
                        <a:rPr lang="en-GB" sz="1400" dirty="0">
                          <a:effectLst/>
                        </a:rPr>
                        <a:t>Radial ice </a:t>
                      </a:r>
                      <a:r>
                        <a:rPr lang="en-GB" sz="1400" dirty="0" smtClean="0">
                          <a:effectLst/>
                        </a:rPr>
                        <a:t>cap(</a:t>
                      </a:r>
                      <a:r>
                        <a:rPr lang="en-GB" sz="1400" dirty="0" err="1" smtClean="0">
                          <a:effectLst/>
                        </a:rPr>
                        <a:t>mm,no</a:t>
                      </a:r>
                      <a:r>
                        <a:rPr lang="en-GB" sz="1400" dirty="0" smtClean="0">
                          <a:effectLst/>
                        </a:rPr>
                        <a:t> wind/wind)</a:t>
                      </a:r>
                      <a:endParaRPr lang="en-GB" sz="1400" dirty="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No cap</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No cap</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No cap</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No cap</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60/22</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60/23</a:t>
                      </a:r>
                      <a:endParaRPr lang="en-GB" sz="1400">
                        <a:effectLst/>
                        <a:latin typeface="Calibri"/>
                        <a:ea typeface="Calibri"/>
                        <a:cs typeface="Times New Roman"/>
                      </a:endParaRPr>
                    </a:p>
                  </a:txBody>
                  <a:tcPr marL="64401" marR="64401" marT="0" marB="0"/>
                </a:tc>
              </a:tr>
              <a:tr h="236745">
                <a:tc>
                  <a:txBody>
                    <a:bodyPr/>
                    <a:lstStyle/>
                    <a:p>
                      <a:pPr>
                        <a:lnSpc>
                          <a:spcPct val="115000"/>
                        </a:lnSpc>
                        <a:spcAft>
                          <a:spcPts val="0"/>
                        </a:spcAft>
                      </a:pPr>
                      <a:r>
                        <a:rPr lang="en-GB" sz="1400">
                          <a:effectLst/>
                        </a:rPr>
                        <a:t>Terrain category</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II</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II</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II</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II</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II</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II</a:t>
                      </a:r>
                      <a:endParaRPr lang="en-GB" sz="1400">
                        <a:effectLst/>
                        <a:latin typeface="Calibri"/>
                        <a:ea typeface="Calibri"/>
                        <a:cs typeface="Times New Roman"/>
                      </a:endParaRPr>
                    </a:p>
                  </a:txBody>
                  <a:tcPr marL="64401" marR="64401" marT="0" marB="0"/>
                </a:tc>
              </a:tr>
              <a:tr h="236745">
                <a:tc>
                  <a:txBody>
                    <a:bodyPr/>
                    <a:lstStyle/>
                    <a:p>
                      <a:pPr>
                        <a:lnSpc>
                          <a:spcPct val="115000"/>
                        </a:lnSpc>
                        <a:spcAft>
                          <a:spcPts val="0"/>
                        </a:spcAft>
                      </a:pPr>
                      <a:r>
                        <a:rPr lang="en-GB" sz="1400" dirty="0">
                          <a:effectLst/>
                        </a:rPr>
                        <a:t>Reliability level</a:t>
                      </a:r>
                      <a:endParaRPr lang="en-GB" sz="1400" dirty="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3(2)</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3(2)</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3(2)</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3(2)</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a:effectLst/>
                        </a:rPr>
                        <a:t>2</a:t>
                      </a:r>
                      <a:endParaRPr lang="en-GB" sz="1400">
                        <a:effectLst/>
                        <a:latin typeface="Calibri"/>
                        <a:ea typeface="Calibri"/>
                        <a:cs typeface="Times New Roman"/>
                      </a:endParaRPr>
                    </a:p>
                  </a:txBody>
                  <a:tcPr marL="64401" marR="64401" marT="0" marB="0"/>
                </a:tc>
                <a:tc>
                  <a:txBody>
                    <a:bodyPr/>
                    <a:lstStyle/>
                    <a:p>
                      <a:pPr>
                        <a:lnSpc>
                          <a:spcPct val="115000"/>
                        </a:lnSpc>
                        <a:spcAft>
                          <a:spcPts val="0"/>
                        </a:spcAft>
                      </a:pPr>
                      <a:r>
                        <a:rPr lang="en-GB" sz="1400" dirty="0">
                          <a:effectLst/>
                        </a:rPr>
                        <a:t>2</a:t>
                      </a:r>
                      <a:endParaRPr lang="en-GB" sz="1400" dirty="0">
                        <a:effectLst/>
                        <a:latin typeface="Calibri"/>
                        <a:ea typeface="Calibri"/>
                        <a:cs typeface="Times New Roman"/>
                      </a:endParaRPr>
                    </a:p>
                  </a:txBody>
                  <a:tcPr marL="64401" marR="64401" marT="0" marB="0"/>
                </a:tc>
              </a:tr>
            </a:tbl>
          </a:graphicData>
        </a:graphic>
      </p:graphicFrame>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23" y="5739"/>
            <a:ext cx="1082422" cy="817017"/>
          </a:xfrm>
          <a:prstGeom prst="rect">
            <a:avLst/>
          </a:prstGeom>
        </p:spPr>
      </p:pic>
      <p:sp>
        <p:nvSpPr>
          <p:cNvPr id="12" name="Title 1"/>
          <p:cNvSpPr txBox="1">
            <a:spLocks/>
          </p:cNvSpPr>
          <p:nvPr/>
        </p:nvSpPr>
        <p:spPr>
          <a:xfrm>
            <a:off x="1331640" y="0"/>
            <a:ext cx="7679400" cy="62068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lvl1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accent1"/>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accent1"/>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accent1"/>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accent1"/>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accent1"/>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accent1"/>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accent1"/>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accent1"/>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accent1"/>
                </a:solidFill>
                <a:uFillTx/>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smtClean="0">
                <a:ln>
                  <a:noFill/>
                </a:ln>
                <a:solidFill>
                  <a:schemeClr val="tx2"/>
                </a:solidFill>
                <a:effectLst/>
                <a:uLnTx/>
                <a:uFillTx/>
                <a:latin typeface="+mj-lt"/>
                <a:cs typeface="Arial"/>
                <a:sym typeface="Arial"/>
              </a:rPr>
              <a:t>New Suite of Transmission Structures</a:t>
            </a:r>
            <a:endParaRPr kumimoji="0" lang="en-GB" sz="3200" b="0" i="0" u="none" strike="noStrike" kern="0" cap="none" spc="0" normalizeH="0" baseline="0" noProof="0" dirty="0">
              <a:ln>
                <a:noFill/>
              </a:ln>
              <a:solidFill>
                <a:schemeClr val="tx2"/>
              </a:solidFill>
              <a:effectLst/>
              <a:uLnTx/>
              <a:uFillTx/>
              <a:latin typeface="+mj-lt"/>
              <a:cs typeface="Arial"/>
              <a:sym typeface="Arial"/>
            </a:endParaRPr>
          </a:p>
        </p:txBody>
      </p:sp>
    </p:spTree>
    <p:extLst>
      <p:ext uri="{BB962C8B-B14F-4D97-AF65-F5344CB8AC3E}">
        <p14:creationId xmlns:p14="http://schemas.microsoft.com/office/powerpoint/2010/main" val="155659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3528" y="0"/>
            <a:ext cx="8640960" cy="698711"/>
          </a:xfrm>
        </p:spPr>
        <p:txBody>
          <a:bodyPr>
            <a:normAutofit/>
          </a:bodyPr>
          <a:lstStyle/>
          <a:p>
            <a:pPr algn="r"/>
            <a:r>
              <a:rPr lang="en-GB" sz="3200" dirty="0" smtClean="0">
                <a:solidFill>
                  <a:schemeClr val="tx2"/>
                </a:solidFill>
              </a:rPr>
              <a:t>Next Steps</a:t>
            </a:r>
            <a:endParaRPr lang="en-GB" sz="3200" dirty="0">
              <a:solidFill>
                <a:schemeClr val="tx2"/>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23" y="5739"/>
            <a:ext cx="1082422" cy="817017"/>
          </a:xfrm>
          <a:prstGeom prst="rect">
            <a:avLst/>
          </a:prstGeom>
        </p:spPr>
      </p:pic>
      <p:sp>
        <p:nvSpPr>
          <p:cNvPr id="6" name="Content Placeholder 2"/>
          <p:cNvSpPr>
            <a:spLocks noGrp="1"/>
          </p:cNvSpPr>
          <p:nvPr>
            <p:ph idx="1"/>
          </p:nvPr>
        </p:nvSpPr>
        <p:spPr>
          <a:xfrm>
            <a:off x="539552" y="1340768"/>
            <a:ext cx="8322060" cy="4824536"/>
          </a:xfrm>
        </p:spPr>
        <p:txBody>
          <a:bodyPr>
            <a:normAutofit/>
          </a:bodyPr>
          <a:lstStyle/>
          <a:p>
            <a:pPr fontAlgn="base">
              <a:spcBef>
                <a:spcPct val="0"/>
              </a:spcBef>
              <a:spcAft>
                <a:spcPts val="1200"/>
              </a:spcAft>
            </a:pPr>
            <a:r>
              <a:rPr lang="en-GB" sz="2400" dirty="0" smtClean="0">
                <a:solidFill>
                  <a:srgbClr val="003466"/>
                </a:solidFill>
                <a:cs typeface="Arial" charset="0"/>
              </a:rPr>
              <a:t>Stakeholder engagement;</a:t>
            </a:r>
          </a:p>
          <a:p>
            <a:pPr lvl="1" fontAlgn="base">
              <a:spcBef>
                <a:spcPct val="0"/>
              </a:spcBef>
              <a:spcAft>
                <a:spcPts val="1200"/>
              </a:spcAft>
            </a:pPr>
            <a:r>
              <a:rPr lang="en-GB" sz="1800" dirty="0" smtClean="0">
                <a:solidFill>
                  <a:srgbClr val="003466"/>
                </a:solidFill>
                <a:cs typeface="Arial" charset="0"/>
              </a:rPr>
              <a:t>Supply chain</a:t>
            </a:r>
          </a:p>
          <a:p>
            <a:pPr lvl="1" fontAlgn="base">
              <a:spcBef>
                <a:spcPct val="0"/>
              </a:spcBef>
              <a:spcAft>
                <a:spcPts val="1200"/>
              </a:spcAft>
            </a:pPr>
            <a:r>
              <a:rPr lang="en-GB" sz="1800" dirty="0" smtClean="0">
                <a:solidFill>
                  <a:srgbClr val="003466"/>
                </a:solidFill>
                <a:cs typeface="Arial" charset="0"/>
              </a:rPr>
              <a:t>Consultees</a:t>
            </a:r>
          </a:p>
          <a:p>
            <a:pPr lvl="1" fontAlgn="base">
              <a:spcBef>
                <a:spcPct val="0"/>
              </a:spcBef>
              <a:spcAft>
                <a:spcPts val="1200"/>
              </a:spcAft>
            </a:pPr>
            <a:endParaRPr lang="en-GB" sz="1800" dirty="0" smtClean="0">
              <a:solidFill>
                <a:srgbClr val="003466"/>
              </a:solidFill>
              <a:cs typeface="Arial" charset="0"/>
            </a:endParaRPr>
          </a:p>
          <a:p>
            <a:pPr fontAlgn="base">
              <a:spcBef>
                <a:spcPct val="0"/>
              </a:spcBef>
              <a:spcAft>
                <a:spcPts val="1200"/>
              </a:spcAft>
            </a:pPr>
            <a:r>
              <a:rPr lang="en-GB" sz="2400" dirty="0" smtClean="0">
                <a:solidFill>
                  <a:srgbClr val="003466"/>
                </a:solidFill>
                <a:cs typeface="Arial" charset="0"/>
              </a:rPr>
              <a:t>Detailing and prototyping;</a:t>
            </a:r>
          </a:p>
          <a:p>
            <a:pPr lvl="1" fontAlgn="base">
              <a:spcBef>
                <a:spcPct val="0"/>
              </a:spcBef>
              <a:spcAft>
                <a:spcPts val="1200"/>
              </a:spcAft>
            </a:pPr>
            <a:r>
              <a:rPr lang="en-GB" sz="1800" dirty="0" smtClean="0">
                <a:solidFill>
                  <a:srgbClr val="003466"/>
                </a:solidFill>
                <a:cs typeface="Arial" charset="0"/>
              </a:rPr>
              <a:t>Access arrangements</a:t>
            </a:r>
          </a:p>
          <a:p>
            <a:pPr lvl="1" fontAlgn="base">
              <a:spcBef>
                <a:spcPct val="0"/>
              </a:spcBef>
              <a:spcAft>
                <a:spcPts val="1200"/>
              </a:spcAft>
            </a:pPr>
            <a:r>
              <a:rPr lang="en-GB" sz="1800" dirty="0" smtClean="0">
                <a:solidFill>
                  <a:srgbClr val="003466"/>
                </a:solidFill>
                <a:cs typeface="Arial" charset="0"/>
              </a:rPr>
              <a:t>Cross arm design and jointing</a:t>
            </a:r>
          </a:p>
          <a:p>
            <a:pPr lvl="1" fontAlgn="base">
              <a:spcBef>
                <a:spcPct val="0"/>
              </a:spcBef>
              <a:spcAft>
                <a:spcPts val="1200"/>
              </a:spcAft>
            </a:pPr>
            <a:endParaRPr lang="en-GB" sz="1800" dirty="0" smtClean="0">
              <a:solidFill>
                <a:srgbClr val="003466"/>
              </a:solidFill>
              <a:cs typeface="Arial" charset="0"/>
            </a:endParaRPr>
          </a:p>
          <a:p>
            <a:pPr fontAlgn="base">
              <a:spcBef>
                <a:spcPct val="0"/>
              </a:spcBef>
              <a:spcAft>
                <a:spcPts val="1200"/>
              </a:spcAft>
            </a:pPr>
            <a:r>
              <a:rPr lang="en-GB" sz="2200" dirty="0" smtClean="0">
                <a:solidFill>
                  <a:srgbClr val="003466"/>
                </a:solidFill>
                <a:cs typeface="Arial" charset="0"/>
              </a:rPr>
              <a:t>Selecting an OHL for parallel design.</a:t>
            </a:r>
          </a:p>
          <a:p>
            <a:pPr fontAlgn="base">
              <a:spcBef>
                <a:spcPct val="0"/>
              </a:spcBef>
              <a:spcAft>
                <a:spcPts val="1200"/>
              </a:spcAft>
            </a:pPr>
            <a:endParaRPr lang="en-GB" sz="2200" dirty="0" smtClean="0">
              <a:solidFill>
                <a:srgbClr val="003466"/>
              </a:solidFill>
              <a:cs typeface="Arial" charset="0"/>
            </a:endParaRPr>
          </a:p>
        </p:txBody>
      </p:sp>
    </p:spTree>
    <p:extLst>
      <p:ext uri="{BB962C8B-B14F-4D97-AF65-F5344CB8AC3E}">
        <p14:creationId xmlns:p14="http://schemas.microsoft.com/office/powerpoint/2010/main" val="783827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Z:\B - Research &amp; Development\_NIC Current Projects\NIC 2015\SSEN003 NeSTS - Project Delivery\Branding\JPEG\SSE Nests logo C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4063" y="1021428"/>
            <a:ext cx="4395873" cy="33183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80603" y="4509118"/>
            <a:ext cx="3182794" cy="461665"/>
          </a:xfrm>
          <a:prstGeom prst="rect">
            <a:avLst/>
          </a:prstGeom>
          <a:noFill/>
        </p:spPr>
        <p:txBody>
          <a:bodyPr wrap="none" rtlCol="0">
            <a:spAutoFit/>
          </a:bodyPr>
          <a:lstStyle/>
          <a:p>
            <a:r>
              <a:rPr lang="en-GB" sz="2400" dirty="0" smtClean="0">
                <a:solidFill>
                  <a:schemeClr val="tx2"/>
                </a:solidFill>
              </a:rPr>
              <a:t>www.NeSTSproject.com</a:t>
            </a:r>
          </a:p>
        </p:txBody>
      </p:sp>
    </p:spTree>
    <p:extLst>
      <p:ext uri="{BB962C8B-B14F-4D97-AF65-F5344CB8AC3E}">
        <p14:creationId xmlns:p14="http://schemas.microsoft.com/office/powerpoint/2010/main" val="1442328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80728"/>
            <a:ext cx="8568952" cy="4525963"/>
          </a:xfrm>
        </p:spPr>
        <p:txBody>
          <a:bodyPr>
            <a:normAutofit/>
          </a:bodyPr>
          <a:lstStyle/>
          <a:p>
            <a:pPr marL="0" lvl="0" indent="0" fontAlgn="base">
              <a:spcBef>
                <a:spcPct val="0"/>
              </a:spcBef>
              <a:spcAft>
                <a:spcPct val="0"/>
              </a:spcAft>
              <a:buNone/>
            </a:pPr>
            <a:r>
              <a:rPr lang="en-GB" sz="2200" dirty="0" smtClean="0">
                <a:solidFill>
                  <a:srgbClr val="003466"/>
                </a:solidFill>
                <a:cs typeface="Arial" charset="0"/>
              </a:rPr>
              <a:t>£7.5m NIC 2015 project to develop new over head line supports which offer lower environmental impact, easier consenting, and lower lifetime costs.</a:t>
            </a:r>
          </a:p>
          <a:p>
            <a:pPr marL="0" lvl="0" indent="0" algn="r" fontAlgn="base">
              <a:spcBef>
                <a:spcPct val="0"/>
              </a:spcBef>
              <a:spcAft>
                <a:spcPct val="0"/>
              </a:spcAft>
              <a:buNone/>
            </a:pPr>
            <a:endParaRPr lang="en-GB" sz="2200" dirty="0">
              <a:solidFill>
                <a:srgbClr val="003466"/>
              </a:solidFill>
              <a:cs typeface="Arial" charset="0"/>
            </a:endParaRPr>
          </a:p>
          <a:p>
            <a:pPr marL="800100" lvl="1" indent="-342900" fontAlgn="base">
              <a:spcBef>
                <a:spcPts val="600"/>
              </a:spcBef>
              <a:spcAft>
                <a:spcPts val="600"/>
              </a:spcAft>
              <a:buFont typeface="Arial" panose="020B0604020202020204" pitchFamily="34" charset="0"/>
              <a:buChar char="•"/>
            </a:pPr>
            <a:r>
              <a:rPr lang="en-GB" sz="2200" dirty="0">
                <a:solidFill>
                  <a:srgbClr val="003466"/>
                </a:solidFill>
                <a:cs typeface="Arial" charset="0"/>
              </a:rPr>
              <a:t>2016-2018 Design new </a:t>
            </a:r>
            <a:r>
              <a:rPr lang="en-GB" sz="2200" dirty="0" smtClean="0">
                <a:solidFill>
                  <a:srgbClr val="003466"/>
                </a:solidFill>
                <a:cs typeface="Arial" charset="0"/>
              </a:rPr>
              <a:t>structures &amp; overhead line</a:t>
            </a:r>
            <a:endParaRPr lang="en-GB" sz="2200" dirty="0">
              <a:solidFill>
                <a:srgbClr val="003466"/>
              </a:solidFill>
              <a:cs typeface="Arial" charset="0"/>
            </a:endParaRPr>
          </a:p>
          <a:p>
            <a:pPr marL="800100" lvl="1" indent="-342900" fontAlgn="base">
              <a:spcBef>
                <a:spcPts val="600"/>
              </a:spcBef>
              <a:spcAft>
                <a:spcPts val="600"/>
              </a:spcAft>
              <a:buFont typeface="Arial" panose="020B0604020202020204" pitchFamily="34" charset="0"/>
              <a:buChar char="•"/>
            </a:pPr>
            <a:r>
              <a:rPr lang="en-GB" sz="2200" dirty="0">
                <a:solidFill>
                  <a:srgbClr val="003466"/>
                </a:solidFill>
                <a:cs typeface="Arial" charset="0"/>
              </a:rPr>
              <a:t>Stage Gate – deployment decision </a:t>
            </a:r>
            <a:r>
              <a:rPr lang="en-GB" sz="2200" dirty="0" smtClean="0">
                <a:solidFill>
                  <a:srgbClr val="003466"/>
                </a:solidFill>
                <a:cs typeface="Arial" charset="0"/>
              </a:rPr>
              <a:t>(with </a:t>
            </a:r>
            <a:r>
              <a:rPr lang="en-GB" sz="2200" dirty="0" err="1" smtClean="0">
                <a:solidFill>
                  <a:srgbClr val="003466"/>
                </a:solidFill>
                <a:cs typeface="Arial" charset="0"/>
              </a:rPr>
              <a:t>Ofgem</a:t>
            </a:r>
            <a:r>
              <a:rPr lang="en-GB" sz="2200" dirty="0" smtClean="0">
                <a:solidFill>
                  <a:srgbClr val="003466"/>
                </a:solidFill>
                <a:cs typeface="Arial" charset="0"/>
              </a:rPr>
              <a:t>)</a:t>
            </a:r>
            <a:endParaRPr lang="en-GB" sz="2200" dirty="0">
              <a:solidFill>
                <a:srgbClr val="003466"/>
              </a:solidFill>
              <a:cs typeface="Arial" charset="0"/>
            </a:endParaRPr>
          </a:p>
          <a:p>
            <a:pPr marL="800100" lvl="1" indent="-342900" fontAlgn="base">
              <a:spcBef>
                <a:spcPts val="600"/>
              </a:spcBef>
              <a:spcAft>
                <a:spcPts val="600"/>
              </a:spcAft>
              <a:buFont typeface="Arial" panose="020B0604020202020204" pitchFamily="34" charset="0"/>
              <a:buChar char="•"/>
            </a:pPr>
            <a:r>
              <a:rPr lang="en-GB" sz="2200" dirty="0" smtClean="0">
                <a:solidFill>
                  <a:srgbClr val="003466"/>
                </a:solidFill>
                <a:cs typeface="Arial" charset="0"/>
              </a:rPr>
              <a:t>2019-2021 </a:t>
            </a:r>
            <a:r>
              <a:rPr lang="en-GB" sz="2200" dirty="0">
                <a:solidFill>
                  <a:srgbClr val="003466"/>
                </a:solidFill>
                <a:cs typeface="Arial" charset="0"/>
              </a:rPr>
              <a:t>Construct </a:t>
            </a:r>
            <a:r>
              <a:rPr lang="en-GB" sz="2200" dirty="0" smtClean="0">
                <a:solidFill>
                  <a:srgbClr val="003466"/>
                </a:solidFill>
                <a:cs typeface="Arial" charset="0"/>
              </a:rPr>
              <a:t>overhead line</a:t>
            </a:r>
            <a:endParaRPr lang="en-GB" sz="2200" dirty="0">
              <a:solidFill>
                <a:srgbClr val="003466"/>
              </a:solidFill>
              <a:cs typeface="Arial" charset="0"/>
            </a:endParaRPr>
          </a:p>
          <a:p>
            <a:pPr marL="800100" lvl="1" indent="-342900" fontAlgn="base">
              <a:spcBef>
                <a:spcPts val="600"/>
              </a:spcBef>
              <a:spcAft>
                <a:spcPts val="600"/>
              </a:spcAft>
              <a:buFont typeface="Arial" panose="020B0604020202020204" pitchFamily="34" charset="0"/>
              <a:buChar char="•"/>
            </a:pPr>
            <a:r>
              <a:rPr lang="en-GB" sz="2200" dirty="0" smtClean="0">
                <a:solidFill>
                  <a:srgbClr val="003466"/>
                </a:solidFill>
                <a:cs typeface="Arial" charset="0"/>
              </a:rPr>
              <a:t>2022 </a:t>
            </a:r>
            <a:r>
              <a:rPr lang="en-GB" sz="2200" dirty="0">
                <a:solidFill>
                  <a:srgbClr val="003466"/>
                </a:solidFill>
                <a:cs typeface="Arial" charset="0"/>
              </a:rPr>
              <a:t>Publish </a:t>
            </a:r>
            <a:r>
              <a:rPr lang="en-GB" sz="2200" dirty="0" smtClean="0">
                <a:solidFill>
                  <a:srgbClr val="003466"/>
                </a:solidFill>
                <a:cs typeface="Arial" charset="0"/>
              </a:rPr>
              <a:t>e-tools and report</a:t>
            </a:r>
            <a:endParaRPr lang="en-GB" sz="2200" dirty="0">
              <a:solidFill>
                <a:srgbClr val="003466"/>
              </a:solidFill>
              <a:cs typeface="Arial" charset="0"/>
            </a:endParaRPr>
          </a:p>
          <a:p>
            <a:pPr marL="0" lvl="0" indent="0" fontAlgn="base">
              <a:spcBef>
                <a:spcPct val="0"/>
              </a:spcBef>
              <a:spcAft>
                <a:spcPct val="0"/>
              </a:spcAft>
              <a:buNone/>
            </a:pPr>
            <a:endParaRPr lang="en-GB" sz="2200" dirty="0">
              <a:solidFill>
                <a:srgbClr val="003466"/>
              </a:solidFill>
              <a:cs typeface="Arial" charset="0"/>
            </a:endParaRPr>
          </a:p>
          <a:p>
            <a:pPr marL="0" lvl="0" indent="0" fontAlgn="base">
              <a:spcBef>
                <a:spcPct val="0"/>
              </a:spcBef>
              <a:spcAft>
                <a:spcPct val="0"/>
              </a:spcAft>
              <a:buNone/>
            </a:pPr>
            <a:r>
              <a:rPr lang="en-GB" sz="2200" dirty="0" smtClean="0">
                <a:solidFill>
                  <a:srgbClr val="003466"/>
                </a:solidFill>
                <a:cs typeface="Arial" charset="0"/>
              </a:rPr>
              <a:t>Based </a:t>
            </a:r>
            <a:r>
              <a:rPr lang="en-GB" sz="2200" dirty="0">
                <a:solidFill>
                  <a:srgbClr val="003466"/>
                </a:solidFill>
                <a:cs typeface="Arial" charset="0"/>
              </a:rPr>
              <a:t>on </a:t>
            </a:r>
            <a:r>
              <a:rPr lang="en-GB" sz="2200" dirty="0" smtClean="0">
                <a:solidFill>
                  <a:srgbClr val="003466"/>
                </a:solidFill>
                <a:cs typeface="Arial" charset="0"/>
              </a:rPr>
              <a:t>NIA project </a:t>
            </a:r>
            <a:r>
              <a:rPr lang="en-GB" sz="2200" dirty="0">
                <a:solidFill>
                  <a:srgbClr val="003466"/>
                </a:solidFill>
                <a:cs typeface="Arial" charset="0"/>
              </a:rPr>
              <a:t>work in </a:t>
            </a:r>
            <a:r>
              <a:rPr lang="en-GB" sz="2200" dirty="0" smtClean="0">
                <a:solidFill>
                  <a:srgbClr val="003466"/>
                </a:solidFill>
                <a:cs typeface="Arial" charset="0"/>
              </a:rPr>
              <a:t>2014/15.</a:t>
            </a:r>
            <a:endParaRPr lang="en-GB" sz="2200" dirty="0">
              <a:solidFill>
                <a:srgbClr val="003466"/>
              </a:solidFill>
              <a:cs typeface="Arial" charset="0"/>
            </a:endParaRPr>
          </a:p>
          <a:p>
            <a:pPr marL="0" indent="0" algn="r">
              <a:buNone/>
            </a:pPr>
            <a:endParaRPr lang="en-GB" sz="2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5657432"/>
            <a:ext cx="1590566" cy="1200567"/>
          </a:xfrm>
          <a:prstGeom prst="rect">
            <a:avLst/>
          </a:prstGeom>
        </p:spPr>
      </p:pic>
      <p:sp>
        <p:nvSpPr>
          <p:cNvPr id="9" name="Title 1"/>
          <p:cNvSpPr txBox="1">
            <a:spLocks/>
          </p:cNvSpPr>
          <p:nvPr/>
        </p:nvSpPr>
        <p:spPr>
          <a:xfrm>
            <a:off x="-60952" y="0"/>
            <a:ext cx="9144000" cy="62068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lvl1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accent1"/>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accent1"/>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accent1"/>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accent1"/>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accent1"/>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accent1"/>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accent1"/>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accent1"/>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chemeClr val="accent1"/>
                </a:solidFill>
                <a:uFillTx/>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smtClean="0">
                <a:ln>
                  <a:noFill/>
                </a:ln>
                <a:solidFill>
                  <a:schemeClr val="tx2"/>
                </a:solidFill>
                <a:effectLst/>
                <a:uLnTx/>
                <a:uFillTx/>
                <a:latin typeface="+mj-lt"/>
                <a:cs typeface="Arial"/>
                <a:sym typeface="Arial"/>
              </a:rPr>
              <a:t>New Suite of Transmission Structures</a:t>
            </a:r>
            <a:endParaRPr kumimoji="0" lang="en-GB" sz="3200" b="0" i="0" u="none" strike="noStrike" kern="0" cap="none" spc="0" normalizeH="0" baseline="0" noProof="0" dirty="0">
              <a:ln>
                <a:noFill/>
              </a:ln>
              <a:solidFill>
                <a:schemeClr val="tx2"/>
              </a:solidFill>
              <a:effectLst/>
              <a:uLnTx/>
              <a:uFillTx/>
              <a:latin typeface="+mj-lt"/>
              <a:cs typeface="Arial"/>
              <a:sym typeface="Aria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130" y="5762507"/>
            <a:ext cx="848709" cy="848709"/>
          </a:xfrm>
          <a:prstGeom prst="rect">
            <a:avLst/>
          </a:prstGeom>
        </p:spPr>
      </p:pic>
      <p:sp>
        <p:nvSpPr>
          <p:cNvPr id="12" name="TextBox 11"/>
          <p:cNvSpPr txBox="1"/>
          <p:nvPr/>
        </p:nvSpPr>
        <p:spPr>
          <a:xfrm>
            <a:off x="1372816" y="5760623"/>
            <a:ext cx="2434769" cy="923330"/>
          </a:xfrm>
          <a:prstGeom prst="rect">
            <a:avLst/>
          </a:prstGeom>
          <a:noFill/>
        </p:spPr>
        <p:txBody>
          <a:bodyPr wrap="none" rtlCol="0">
            <a:spAutoFit/>
          </a:bodyPr>
          <a:lstStyle/>
          <a:p>
            <a:r>
              <a:rPr lang="en-GB" dirty="0" smtClean="0">
                <a:solidFill>
                  <a:schemeClr val="tx2"/>
                </a:solidFill>
              </a:rPr>
              <a:t>Tim.Sammon@sse.com</a:t>
            </a:r>
          </a:p>
          <a:p>
            <a:r>
              <a:rPr lang="en-GB" dirty="0" smtClean="0">
                <a:solidFill>
                  <a:schemeClr val="tx2"/>
                </a:solidFill>
              </a:rPr>
              <a:t>07469411397</a:t>
            </a:r>
          </a:p>
          <a:p>
            <a:r>
              <a:rPr lang="en-GB" dirty="0" smtClean="0">
                <a:solidFill>
                  <a:schemeClr val="tx2"/>
                </a:solidFill>
              </a:rPr>
              <a:t>www.NeSTSproject.com</a:t>
            </a:r>
            <a:endParaRPr lang="en-GB" dirty="0">
              <a:solidFill>
                <a:schemeClr val="tx2"/>
              </a:solidFill>
            </a:endParaRPr>
          </a:p>
        </p:txBody>
      </p:sp>
    </p:spTree>
    <p:extLst>
      <p:ext uri="{BB962C8B-B14F-4D97-AF65-F5344CB8AC3E}">
        <p14:creationId xmlns:p14="http://schemas.microsoft.com/office/powerpoint/2010/main" val="3480620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Z:\B - Research &amp; Development\_NIC Current Projects\NIC 2015\SSEN003 NeSTS\Background Information\510  540.png"/>
          <p:cNvPicPr>
            <a:picLocks noChangeAspect="1" noChangeArrowheads="1"/>
          </p:cNvPicPr>
          <p:nvPr/>
        </p:nvPicPr>
        <p:blipFill>
          <a:blip r:embed="rId3">
            <a:extLst>
              <a:ext uri="{BEBA8EAE-BF5A-486C-A8C5-ECC9F3942E4B}">
                <a14:imgProps xmlns:a14="http://schemas.microsoft.com/office/drawing/2010/main">
                  <a14:imgLayer r:embed="rId4">
                    <a14:imgEffect>
                      <a14:artisticPencilGrayscale/>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23528" y="2420888"/>
            <a:ext cx="5264843" cy="41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4328" y="5657432"/>
            <a:ext cx="1590566" cy="1200567"/>
          </a:xfrm>
          <a:prstGeom prst="rect">
            <a:avLst/>
          </a:prstGeom>
        </p:spPr>
      </p:pic>
      <p:sp>
        <p:nvSpPr>
          <p:cNvPr id="6" name="Content Placeholder 2"/>
          <p:cNvSpPr txBox="1">
            <a:spLocks/>
          </p:cNvSpPr>
          <p:nvPr/>
        </p:nvSpPr>
        <p:spPr>
          <a:xfrm>
            <a:off x="2330680" y="908720"/>
            <a:ext cx="3024336"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spcBef>
                <a:spcPct val="0"/>
              </a:spcBef>
              <a:spcAft>
                <a:spcPct val="0"/>
              </a:spcAft>
              <a:buNone/>
            </a:pPr>
            <a:r>
              <a:rPr lang="en-GB" sz="1600" dirty="0" smtClean="0">
                <a:solidFill>
                  <a:srgbClr val="003466"/>
                </a:solidFill>
                <a:latin typeface="Arial" charset="0"/>
                <a:cs typeface="Arial" charset="0"/>
              </a:rPr>
              <a:t>=&gt; current safety</a:t>
            </a:r>
          </a:p>
          <a:p>
            <a:pPr fontAlgn="base">
              <a:spcBef>
                <a:spcPct val="0"/>
              </a:spcBef>
              <a:spcAft>
                <a:spcPct val="0"/>
              </a:spcAft>
              <a:buFont typeface="Symbol"/>
              <a:buChar char="Þ"/>
            </a:pPr>
            <a:endParaRPr lang="en-GB" sz="1600" dirty="0">
              <a:solidFill>
                <a:srgbClr val="003466"/>
              </a:solidFill>
              <a:latin typeface="Arial" charset="0"/>
              <a:cs typeface="Arial" charset="0"/>
            </a:endParaRPr>
          </a:p>
          <a:p>
            <a:pPr marL="0" indent="0" fontAlgn="base">
              <a:spcBef>
                <a:spcPct val="0"/>
              </a:spcBef>
              <a:spcAft>
                <a:spcPct val="0"/>
              </a:spcAft>
              <a:buNone/>
            </a:pPr>
            <a:r>
              <a:rPr lang="en-GB" sz="1600" dirty="0" smtClean="0">
                <a:solidFill>
                  <a:srgbClr val="003466"/>
                </a:solidFill>
                <a:latin typeface="Arial" charset="0"/>
                <a:cs typeface="Arial" charset="0"/>
              </a:rPr>
              <a:t>&lt;= current cost</a:t>
            </a:r>
          </a:p>
          <a:p>
            <a:pPr marL="0" indent="0" fontAlgn="base">
              <a:spcBef>
                <a:spcPct val="0"/>
              </a:spcBef>
              <a:spcAft>
                <a:spcPct val="0"/>
              </a:spcAft>
              <a:buNone/>
            </a:pPr>
            <a:endParaRPr lang="en-GB" sz="1600" dirty="0">
              <a:solidFill>
                <a:srgbClr val="003466"/>
              </a:solidFill>
              <a:latin typeface="Arial" charset="0"/>
              <a:cs typeface="Arial" charset="0"/>
            </a:endParaRPr>
          </a:p>
          <a:p>
            <a:pPr marL="0" indent="0" fontAlgn="base">
              <a:spcBef>
                <a:spcPct val="0"/>
              </a:spcBef>
              <a:spcAft>
                <a:spcPct val="0"/>
              </a:spcAft>
              <a:buNone/>
            </a:pPr>
            <a:endParaRPr lang="en-GB" sz="1600" dirty="0"/>
          </a:p>
        </p:txBody>
      </p:sp>
      <p:sp>
        <p:nvSpPr>
          <p:cNvPr id="8" name="Title 1"/>
          <p:cNvSpPr>
            <a:spLocks noGrp="1"/>
          </p:cNvSpPr>
          <p:nvPr>
            <p:ph type="title"/>
          </p:nvPr>
        </p:nvSpPr>
        <p:spPr>
          <a:xfrm>
            <a:off x="323528" y="0"/>
            <a:ext cx="8640960" cy="620688"/>
          </a:xfrm>
        </p:spPr>
        <p:txBody>
          <a:bodyPr>
            <a:normAutofit/>
          </a:bodyPr>
          <a:lstStyle/>
          <a:p>
            <a:pPr algn="r"/>
            <a:r>
              <a:rPr lang="en-GB" sz="3200" dirty="0" smtClean="0">
                <a:solidFill>
                  <a:schemeClr val="tx2"/>
                </a:solidFill>
              </a:rPr>
              <a:t>Constraints and </a:t>
            </a:r>
            <a:r>
              <a:rPr lang="en-GB" sz="3200" dirty="0">
                <a:solidFill>
                  <a:schemeClr val="tx2"/>
                </a:solidFill>
              </a:rPr>
              <a:t>F</a:t>
            </a:r>
            <a:r>
              <a:rPr lang="en-GB" sz="3200" dirty="0" smtClean="0">
                <a:solidFill>
                  <a:schemeClr val="tx2"/>
                </a:solidFill>
              </a:rPr>
              <a:t>unctional Requirements</a:t>
            </a:r>
            <a:endParaRPr lang="en-GB" sz="3200" dirty="0">
              <a:solidFill>
                <a:schemeClr val="tx2"/>
              </a:solidFill>
            </a:endParaRPr>
          </a:p>
        </p:txBody>
      </p:sp>
      <p:sp>
        <p:nvSpPr>
          <p:cNvPr id="7" name="Content Placeholder 2"/>
          <p:cNvSpPr txBox="1">
            <a:spLocks/>
          </p:cNvSpPr>
          <p:nvPr/>
        </p:nvSpPr>
        <p:spPr>
          <a:xfrm>
            <a:off x="5039544" y="914915"/>
            <a:ext cx="4104456" cy="38530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spcBef>
                <a:spcPct val="0"/>
              </a:spcBef>
              <a:spcAft>
                <a:spcPts val="1200"/>
              </a:spcAft>
            </a:pPr>
            <a:r>
              <a:rPr lang="en-GB" sz="1600" dirty="0" smtClean="0">
                <a:solidFill>
                  <a:srgbClr val="003466"/>
                </a:solidFill>
                <a:latin typeface="Arial" charset="0"/>
                <a:cs typeface="Arial" charset="0"/>
              </a:rPr>
              <a:t>Easier/different consenting.</a:t>
            </a:r>
          </a:p>
          <a:p>
            <a:pPr fontAlgn="base">
              <a:spcBef>
                <a:spcPct val="0"/>
              </a:spcBef>
              <a:spcAft>
                <a:spcPts val="1200"/>
              </a:spcAft>
            </a:pPr>
            <a:r>
              <a:rPr lang="en-GB" sz="1600" dirty="0" smtClean="0">
                <a:solidFill>
                  <a:srgbClr val="003466"/>
                </a:solidFill>
                <a:latin typeface="Arial" charset="0"/>
                <a:cs typeface="Arial" charset="0"/>
              </a:rPr>
              <a:t>Full and safe working access under single circuit outage.</a:t>
            </a:r>
          </a:p>
          <a:p>
            <a:pPr fontAlgn="base">
              <a:spcBef>
                <a:spcPct val="0"/>
              </a:spcBef>
              <a:spcAft>
                <a:spcPts val="1200"/>
              </a:spcAft>
            </a:pPr>
            <a:r>
              <a:rPr lang="en-GB" sz="1600" dirty="0" smtClean="0">
                <a:solidFill>
                  <a:srgbClr val="003466"/>
                </a:solidFill>
                <a:latin typeface="Arial" charset="0"/>
                <a:cs typeface="Arial" charset="0"/>
              </a:rPr>
              <a:t>Climbable using lines and clickers.</a:t>
            </a:r>
          </a:p>
          <a:p>
            <a:pPr fontAlgn="base">
              <a:spcBef>
                <a:spcPct val="0"/>
              </a:spcBef>
              <a:spcAft>
                <a:spcPts val="1200"/>
              </a:spcAft>
            </a:pPr>
            <a:r>
              <a:rPr lang="en-GB" sz="1600" dirty="0" smtClean="0">
                <a:solidFill>
                  <a:srgbClr val="003466"/>
                </a:solidFill>
                <a:latin typeface="Arial" charset="0"/>
                <a:cs typeface="Arial" charset="0"/>
              </a:rPr>
              <a:t>Mistake proof demarcation and access.</a:t>
            </a:r>
          </a:p>
          <a:p>
            <a:pPr fontAlgn="base">
              <a:spcBef>
                <a:spcPct val="0"/>
              </a:spcBef>
              <a:spcAft>
                <a:spcPts val="1200"/>
              </a:spcAft>
            </a:pPr>
            <a:r>
              <a:rPr lang="en-GB" sz="1600" dirty="0" smtClean="0">
                <a:solidFill>
                  <a:srgbClr val="003466"/>
                </a:solidFill>
                <a:latin typeface="Arial" charset="0"/>
                <a:cs typeface="Arial" charset="0"/>
              </a:rPr>
              <a:t>Clearance to lower conductors past lower arms/conductors vertically.</a:t>
            </a:r>
          </a:p>
          <a:p>
            <a:pPr fontAlgn="base">
              <a:spcBef>
                <a:spcPct val="0"/>
              </a:spcBef>
              <a:spcAft>
                <a:spcPts val="1200"/>
              </a:spcAft>
            </a:pPr>
            <a:r>
              <a:rPr lang="en-GB" sz="1600" dirty="0" err="1" smtClean="0">
                <a:solidFill>
                  <a:srgbClr val="003466"/>
                </a:solidFill>
                <a:latin typeface="Arial" charset="0"/>
                <a:cs typeface="Arial" charset="0"/>
              </a:rPr>
              <a:t>Foundation:structure</a:t>
            </a:r>
            <a:r>
              <a:rPr lang="en-GB" sz="1600" dirty="0" smtClean="0">
                <a:solidFill>
                  <a:srgbClr val="003466"/>
                </a:solidFill>
                <a:latin typeface="Arial" charset="0"/>
                <a:cs typeface="Arial" charset="0"/>
              </a:rPr>
              <a:t> modularity.</a:t>
            </a:r>
          </a:p>
          <a:p>
            <a:pPr fontAlgn="base">
              <a:spcBef>
                <a:spcPct val="0"/>
              </a:spcBef>
              <a:spcAft>
                <a:spcPts val="1200"/>
              </a:spcAft>
            </a:pPr>
            <a:r>
              <a:rPr lang="en-GB" sz="1600" dirty="0" smtClean="0">
                <a:solidFill>
                  <a:srgbClr val="003466"/>
                </a:solidFill>
                <a:latin typeface="Arial" charset="0"/>
                <a:cs typeface="Arial" charset="0"/>
              </a:rPr>
              <a:t>Modular range of extensions &amp; fittings</a:t>
            </a:r>
          </a:p>
          <a:p>
            <a:pPr fontAlgn="base">
              <a:spcBef>
                <a:spcPct val="0"/>
              </a:spcBef>
              <a:spcAft>
                <a:spcPct val="0"/>
              </a:spcAft>
            </a:pPr>
            <a:endParaRPr lang="en-GB" sz="1600" dirty="0" smtClean="0">
              <a:solidFill>
                <a:srgbClr val="003466"/>
              </a:solidFill>
              <a:latin typeface="Arial" charset="0"/>
              <a:cs typeface="Arial" charset="0"/>
            </a:endParaRPr>
          </a:p>
          <a:p>
            <a:pPr fontAlgn="base">
              <a:spcBef>
                <a:spcPct val="0"/>
              </a:spcBef>
              <a:spcAft>
                <a:spcPct val="0"/>
              </a:spcAft>
            </a:pPr>
            <a:endParaRPr lang="en-GB" sz="1600" dirty="0" smtClean="0">
              <a:solidFill>
                <a:srgbClr val="003466"/>
              </a:solidFill>
              <a:latin typeface="Arial" charset="0"/>
              <a:cs typeface="Arial" charset="0"/>
            </a:endParaRPr>
          </a:p>
          <a:p>
            <a:pPr fontAlgn="base">
              <a:spcBef>
                <a:spcPct val="0"/>
              </a:spcBef>
              <a:spcAft>
                <a:spcPct val="0"/>
              </a:spcAft>
            </a:pPr>
            <a:endParaRPr lang="en-GB" sz="1600" dirty="0" smtClean="0">
              <a:solidFill>
                <a:srgbClr val="003466"/>
              </a:solidFill>
              <a:latin typeface="Arial" charset="0"/>
              <a:cs typeface="Arial" charset="0"/>
            </a:endParaRPr>
          </a:p>
          <a:p>
            <a:pPr marL="0" indent="0" fontAlgn="base">
              <a:spcBef>
                <a:spcPct val="0"/>
              </a:spcBef>
              <a:spcAft>
                <a:spcPct val="0"/>
              </a:spcAft>
              <a:buNone/>
            </a:pPr>
            <a:endParaRPr lang="en-GB" sz="1600" dirty="0" smtClean="0">
              <a:solidFill>
                <a:srgbClr val="003466"/>
              </a:solidFill>
              <a:latin typeface="Arial" charset="0"/>
              <a:cs typeface="Arial" charset="0"/>
            </a:endParaRPr>
          </a:p>
          <a:p>
            <a:pPr marL="0" indent="0" fontAlgn="base">
              <a:spcBef>
                <a:spcPct val="0"/>
              </a:spcBef>
              <a:spcAft>
                <a:spcPct val="0"/>
              </a:spcAft>
              <a:buNone/>
            </a:pPr>
            <a:endParaRPr lang="en-GB" sz="1600" dirty="0">
              <a:solidFill>
                <a:srgbClr val="003466"/>
              </a:solidFill>
              <a:latin typeface="Arial" charset="0"/>
              <a:cs typeface="Arial" charset="0"/>
            </a:endParaRPr>
          </a:p>
          <a:p>
            <a:pPr marL="0" indent="0" fontAlgn="base">
              <a:spcBef>
                <a:spcPct val="0"/>
              </a:spcBef>
              <a:spcAft>
                <a:spcPct val="0"/>
              </a:spcAft>
              <a:buNone/>
            </a:pPr>
            <a:endParaRPr lang="en-GB" sz="1600" dirty="0"/>
          </a:p>
        </p:txBody>
      </p:sp>
    </p:spTree>
    <p:extLst>
      <p:ext uri="{BB962C8B-B14F-4D97-AF65-F5344CB8AC3E}">
        <p14:creationId xmlns:p14="http://schemas.microsoft.com/office/powerpoint/2010/main" val="2831911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536" y="11266"/>
            <a:ext cx="8640960" cy="609422"/>
          </a:xfrm>
        </p:spPr>
        <p:txBody>
          <a:bodyPr>
            <a:normAutofit/>
          </a:bodyPr>
          <a:lstStyle/>
          <a:p>
            <a:pPr algn="r"/>
            <a:r>
              <a:rPr lang="en-GB" sz="3200" dirty="0" smtClean="0">
                <a:solidFill>
                  <a:schemeClr val="tx2"/>
                </a:solidFill>
              </a:rPr>
              <a:t>Concept Comparison and Assessment</a:t>
            </a:r>
            <a:endParaRPr lang="en-GB" sz="3200" dirty="0">
              <a:solidFill>
                <a:schemeClr val="tx2"/>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082422" cy="817017"/>
          </a:xfrm>
          <a:prstGeom prst="rect">
            <a:avLst/>
          </a:prstGeom>
        </p:spPr>
      </p:pic>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760"/>
          <a:stretch/>
        </p:blipFill>
        <p:spPr bwMode="auto">
          <a:xfrm>
            <a:off x="-3565" y="817018"/>
            <a:ext cx="9144000" cy="6040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8722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95536" y="11266"/>
            <a:ext cx="8640960" cy="609422"/>
          </a:xfrm>
        </p:spPr>
        <p:txBody>
          <a:bodyPr>
            <a:normAutofit/>
          </a:bodyPr>
          <a:lstStyle/>
          <a:p>
            <a:pPr algn="r"/>
            <a:r>
              <a:rPr lang="en-GB" sz="3200" dirty="0" smtClean="0">
                <a:solidFill>
                  <a:schemeClr val="tx2"/>
                </a:solidFill>
              </a:rPr>
              <a:t>Main Design Aspects</a:t>
            </a:r>
            <a:endParaRPr lang="en-GB" sz="3200" dirty="0">
              <a:solidFill>
                <a:schemeClr val="tx2"/>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082422" cy="817017"/>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36812"/>
            <a:ext cx="9144000" cy="572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058663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95536" y="11266"/>
            <a:ext cx="8640960" cy="609422"/>
          </a:xfrm>
        </p:spPr>
        <p:txBody>
          <a:bodyPr>
            <a:normAutofit/>
          </a:bodyPr>
          <a:lstStyle/>
          <a:p>
            <a:pPr algn="r"/>
            <a:r>
              <a:rPr lang="en-GB" sz="3200" dirty="0" smtClean="0">
                <a:solidFill>
                  <a:schemeClr val="tx2"/>
                </a:solidFill>
              </a:rPr>
              <a:t>Design Aspects</a:t>
            </a:r>
            <a:endParaRPr lang="en-GB" sz="3200" dirty="0">
              <a:solidFill>
                <a:schemeClr val="tx2"/>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082422" cy="81701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39733"/>
            <a:ext cx="9144000" cy="5818267"/>
          </a:xfrm>
          <a:prstGeom prst="rect">
            <a:avLst/>
          </a:prstGeom>
        </p:spPr>
      </p:pic>
    </p:spTree>
    <p:extLst>
      <p:ext uri="{BB962C8B-B14F-4D97-AF65-F5344CB8AC3E}">
        <p14:creationId xmlns:p14="http://schemas.microsoft.com/office/powerpoint/2010/main" val="136797367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image9.png"/>
          <p:cNvPicPr>
            <a:picLocks noChangeAspect="1"/>
          </p:cNvPicPr>
          <p:nvPr/>
        </p:nvPicPr>
        <p:blipFill>
          <a:blip r:embed="rId3">
            <a:extLst/>
          </a:blip>
          <a:stretch>
            <a:fillRect/>
          </a:stretch>
        </p:blipFill>
        <p:spPr>
          <a:xfrm>
            <a:off x="-13652" y="1124744"/>
            <a:ext cx="9157652" cy="5724898"/>
          </a:xfrm>
          <a:prstGeom prst="rect">
            <a:avLst/>
          </a:prstGeom>
          <a:ln w="12700">
            <a:miter lim="400000"/>
          </a:ln>
        </p:spPr>
      </p:pic>
      <p:sp>
        <p:nvSpPr>
          <p:cNvPr id="5" name="Title 1"/>
          <p:cNvSpPr txBox="1">
            <a:spLocks/>
          </p:cNvSpPr>
          <p:nvPr/>
        </p:nvSpPr>
        <p:spPr>
          <a:xfrm>
            <a:off x="395536" y="11266"/>
            <a:ext cx="8640960" cy="6094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3200" dirty="0" smtClean="0">
                <a:solidFill>
                  <a:schemeClr val="tx2"/>
                </a:solidFill>
              </a:rPr>
              <a:t>Rationale</a:t>
            </a:r>
            <a:endParaRPr lang="en-GB" sz="3200" dirty="0">
              <a:solidFill>
                <a:schemeClr val="tx2"/>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1082422" cy="817017"/>
          </a:xfrm>
          <a:prstGeom prst="rect">
            <a:avLst/>
          </a:prstGeom>
        </p:spPr>
      </p:pic>
    </p:spTree>
    <p:extLst>
      <p:ext uri="{BB962C8B-B14F-4D97-AF65-F5344CB8AC3E}">
        <p14:creationId xmlns:p14="http://schemas.microsoft.com/office/powerpoint/2010/main" val="383599411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536" y="11266"/>
            <a:ext cx="8640960" cy="609422"/>
          </a:xfrm>
        </p:spPr>
        <p:txBody>
          <a:bodyPr>
            <a:normAutofit/>
          </a:bodyPr>
          <a:lstStyle/>
          <a:p>
            <a:pPr algn="r"/>
            <a:r>
              <a:rPr lang="en-GB" sz="3200" dirty="0" smtClean="0">
                <a:solidFill>
                  <a:schemeClr val="tx2"/>
                </a:solidFill>
              </a:rPr>
              <a:t>Scoring</a:t>
            </a:r>
            <a:endParaRPr lang="en-GB" sz="3200"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082422" cy="81701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39733"/>
            <a:ext cx="9144000" cy="5818267"/>
          </a:xfrm>
          <a:prstGeom prst="rect">
            <a:avLst/>
          </a:prstGeom>
        </p:spPr>
      </p:pic>
    </p:spTree>
    <p:extLst>
      <p:ext uri="{BB962C8B-B14F-4D97-AF65-F5344CB8AC3E}">
        <p14:creationId xmlns:p14="http://schemas.microsoft.com/office/powerpoint/2010/main" val="1788432432"/>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hape 351"/>
          <p:cNvSpPr>
            <a:spLocks noGrp="1"/>
          </p:cNvSpPr>
          <p:nvPr>
            <p:ph type="title"/>
          </p:nvPr>
        </p:nvSpPr>
        <p:spPr>
          <a:xfrm>
            <a:off x="503038" y="1772816"/>
            <a:ext cx="8640962" cy="908721"/>
          </a:xfrm>
          <a:prstGeom prst="rect">
            <a:avLst/>
          </a:prstGeom>
        </p:spPr>
        <p:txBody>
          <a:bodyPr/>
          <a:lstStyle>
            <a:lvl1pPr algn="r">
              <a:defRPr sz="3200"/>
            </a:lvl1pPr>
          </a:lstStyle>
          <a:p>
            <a:r>
              <a:rPr dirty="0"/>
              <a:t>Environmental Design Aspects</a:t>
            </a:r>
          </a:p>
        </p:txBody>
      </p:sp>
      <p:pic>
        <p:nvPicPr>
          <p:cNvPr id="352" name="image10.png"/>
          <p:cNvPicPr>
            <a:picLocks noChangeAspect="1"/>
          </p:cNvPicPr>
          <p:nvPr/>
        </p:nvPicPr>
        <p:blipFill>
          <a:blip r:embed="rId3">
            <a:extLst/>
          </a:blip>
          <a:stretch>
            <a:fillRect/>
          </a:stretch>
        </p:blipFill>
        <p:spPr>
          <a:xfrm>
            <a:off x="0" y="1151838"/>
            <a:ext cx="9144000" cy="5706162"/>
          </a:xfrm>
          <a:prstGeom prst="rect">
            <a:avLst/>
          </a:prstGeom>
          <a:ln w="12700">
            <a:miter lim="400000"/>
          </a:ln>
        </p:spPr>
      </p:pic>
      <p:sp>
        <p:nvSpPr>
          <p:cNvPr id="4" name="Title 1"/>
          <p:cNvSpPr txBox="1">
            <a:spLocks/>
          </p:cNvSpPr>
          <p:nvPr/>
        </p:nvSpPr>
        <p:spPr>
          <a:xfrm>
            <a:off x="323528" y="-609"/>
            <a:ext cx="8640960" cy="6933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3200" dirty="0" smtClean="0">
                <a:solidFill>
                  <a:schemeClr val="tx2"/>
                </a:solidFill>
              </a:rPr>
              <a:t>Environmental Design Aspects</a:t>
            </a:r>
            <a:endParaRPr lang="en-GB" sz="3200" dirty="0">
              <a:solidFill>
                <a:schemeClr val="tx2"/>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082422" cy="817017"/>
          </a:xfrm>
          <a:prstGeom prst="rect">
            <a:avLst/>
          </a:prstGeom>
        </p:spPr>
      </p:pic>
    </p:spTree>
    <p:extLst>
      <p:ext uri="{BB962C8B-B14F-4D97-AF65-F5344CB8AC3E}">
        <p14:creationId xmlns:p14="http://schemas.microsoft.com/office/powerpoint/2010/main" val="2067573858"/>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4522</TotalTime>
  <Words>2242</Words>
  <Application>Microsoft Office PowerPoint</Application>
  <PresentationFormat>On-screen Show (4:3)</PresentationFormat>
  <Paragraphs>418</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Constraints and Functional Requirements</vt:lpstr>
      <vt:lpstr>Concept Comparison and Assessment</vt:lpstr>
      <vt:lpstr>Main Design Aspects</vt:lpstr>
      <vt:lpstr>Design Aspects</vt:lpstr>
      <vt:lpstr>PowerPoint Presentation</vt:lpstr>
      <vt:lpstr>Scoring</vt:lpstr>
      <vt:lpstr>Environmental Design Aspects</vt:lpstr>
      <vt:lpstr>Statutory Consultee Response</vt:lpstr>
      <vt:lpstr>Statutory Consultee Response</vt:lpstr>
      <vt:lpstr>Stakeholder Input</vt:lpstr>
      <vt:lpstr>Stakeholder Input</vt:lpstr>
      <vt:lpstr>NeSTS Design</vt:lpstr>
      <vt:lpstr>NeSTS Design</vt:lpstr>
      <vt:lpstr>PowerPoint Presentation</vt:lpstr>
      <vt:lpstr>Next Steps</vt:lpstr>
      <vt:lpstr>PowerPoint Presentation</vt:lpstr>
    </vt:vector>
  </TitlesOfParts>
  <Company>SSE / SGN / SEC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Sammon, Tim</dc:creator>
  <cp:lastModifiedBy>Sammon, Tim</cp:lastModifiedBy>
  <cp:revision>167</cp:revision>
  <cp:lastPrinted>2016-07-12T10:38:14Z</cp:lastPrinted>
  <dcterms:created xsi:type="dcterms:W3CDTF">2016-04-14T12:55:04Z</dcterms:created>
  <dcterms:modified xsi:type="dcterms:W3CDTF">2016-09-29T10:14:44Z</dcterms:modified>
</cp:coreProperties>
</file>